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Lst>
  <p:sldSz cy="5143500" cx="9144000"/>
  <p:notesSz cx="6858000" cy="9144000"/>
  <p:embeddedFontLst>
    <p:embeddedFont>
      <p:font typeface="Roboto"/>
      <p:regular r:id="rId93"/>
      <p:bold r:id="rId94"/>
      <p:italic r:id="rId95"/>
      <p:boldItalic r:id="rId96"/>
    </p:embeddedFont>
    <p:embeddedFont>
      <p:font typeface="Source Sans Pro Light"/>
      <p:regular r:id="rId97"/>
      <p:bold r:id="rId98"/>
      <p:italic r:id="rId99"/>
      <p:boldItalic r:id="rId100"/>
    </p:embeddedFont>
    <p:embeddedFont>
      <p:font typeface="Source Sans Pro SemiBold"/>
      <p:regular r:id="rId101"/>
      <p:bold r:id="rId102"/>
      <p:italic r:id="rId103"/>
      <p:boldItalic r:id="rId104"/>
    </p:embeddedFont>
    <p:embeddedFont>
      <p:font typeface="Source Sans Pro Black"/>
      <p:bold r:id="rId105"/>
      <p:boldItalic r:id="rId106"/>
    </p:embeddedFont>
    <p:embeddedFont>
      <p:font typeface="Source Sans Pro"/>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SourceSansPro-regular.fntdata"/><Relationship Id="rId106" Type="http://schemas.openxmlformats.org/officeDocument/2006/relationships/font" Target="fonts/SourceSansProBlack-boldItalic.fntdata"/><Relationship Id="rId105" Type="http://schemas.openxmlformats.org/officeDocument/2006/relationships/font" Target="fonts/SourceSansProBlack-bold.fntdata"/><Relationship Id="rId104" Type="http://schemas.openxmlformats.org/officeDocument/2006/relationships/font" Target="fonts/SourceSansProSemiBold-boldItalic.fntdata"/><Relationship Id="rId109" Type="http://schemas.openxmlformats.org/officeDocument/2006/relationships/font" Target="fonts/SourceSansPro-italic.fntdata"/><Relationship Id="rId108" Type="http://schemas.openxmlformats.org/officeDocument/2006/relationships/font" Target="fonts/SourceSansPro-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SourceSansProSemiBold-italic.fntdata"/><Relationship Id="rId102" Type="http://schemas.openxmlformats.org/officeDocument/2006/relationships/font" Target="fonts/SourceSansProSemiBold-bold.fntdata"/><Relationship Id="rId101" Type="http://schemas.openxmlformats.org/officeDocument/2006/relationships/font" Target="fonts/SourceSansProSemiBold-regular.fntdata"/><Relationship Id="rId100" Type="http://schemas.openxmlformats.org/officeDocument/2006/relationships/font" Target="fonts/SourceSansProLight-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oboto-italic.fntdata"/><Relationship Id="rId94" Type="http://schemas.openxmlformats.org/officeDocument/2006/relationships/font" Target="fonts/Roboto-bold.fntdata"/><Relationship Id="rId97" Type="http://schemas.openxmlformats.org/officeDocument/2006/relationships/font" Target="fonts/SourceSansProLight-regular.fntdata"/><Relationship Id="rId96" Type="http://schemas.openxmlformats.org/officeDocument/2006/relationships/font" Target="fonts/Roboto-boldItalic.fntdata"/><Relationship Id="rId11" Type="http://schemas.openxmlformats.org/officeDocument/2006/relationships/slide" Target="slides/slide7.xml"/><Relationship Id="rId99" Type="http://schemas.openxmlformats.org/officeDocument/2006/relationships/font" Target="fonts/SourceSansProLight-italic.fntdata"/><Relationship Id="rId10" Type="http://schemas.openxmlformats.org/officeDocument/2006/relationships/slide" Target="slides/slide6.xml"/><Relationship Id="rId98" Type="http://schemas.openxmlformats.org/officeDocument/2006/relationships/font" Target="fonts/SourceSansProLight-bold.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font" Target="fonts/Roboto-regular.fntdata"/><Relationship Id="rId92" Type="http://schemas.openxmlformats.org/officeDocument/2006/relationships/slide" Target="slides/slide88.xml"/><Relationship Id="rId15" Type="http://schemas.openxmlformats.org/officeDocument/2006/relationships/slide" Target="slides/slide11.xml"/><Relationship Id="rId110" Type="http://schemas.openxmlformats.org/officeDocument/2006/relationships/font" Target="fonts/SourceSansPro-boldItalic.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5839a77c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839a77c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70eec66e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70eec66e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70eec66e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70eec66e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70eec66e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70eec66e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70eec66e8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70eec66e8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70eec66e8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70eec66e8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70eec66e8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70eec66e8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70eec66e8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70eec66e8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70eec66e8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70eec66e8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733f46f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733f46f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5c499546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c499546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541eab6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541eab6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733f46f2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733f46f2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733f46f2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733f46f2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733f46f2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733f46f2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733f46f2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733f46f2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3733f46f2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733f46f2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733f46f2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733f46f2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733f46f2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733f46f2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2f06de3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2f06de3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2f06de3d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2f06de3d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35c499546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5c499546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2f06de3d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2f06de3d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2f06de3d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2f06de3d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0f0b207a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0f0b207a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0f0b207a6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0f0b207a6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733f46f2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733f46f2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733f46f2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733f46f2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733f46f2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733f46f2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3733f46f2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733f46f2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3733f46f2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733f46f2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68f77982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68f77982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35c499546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c499546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3733f46f2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733f46f2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733f46f2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733f46f2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2f06de3d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2f06de3d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2f06de3dd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2f06de3d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601bc58f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601bc58f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601bc58ff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601bc58ff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601bc58ff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601bc58ff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5758bbeda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5758bbeda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5758bbeda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5758bbeda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5758bbeda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5758bbeda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35c499546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c499546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5758bbeda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5758bbeda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5758bbeda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5758bbeda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5758bbeda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5758bbeda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5758bbeda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5758bbeda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5758bbeda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5758bbeda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601bc58ff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601bc58ff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601bc58ff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601bc58f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601bc58ff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601bc58ff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601bc58ff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601bc58ff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601bc58ff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601bc58ff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5839a77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839a77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601bc58ff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601bc58ff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601bc58ff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601bc58ff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601bc58ff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601bc58ff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733f46f27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733f46f27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3733f46f27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733f46f27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3641e381a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641e381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601bc58ff_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601bc58ff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601bc58ff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601bc58ff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601bc58ff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601bc58ff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3641e381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641e381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5839a77c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5839a77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3641e381a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41e381a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3641e381a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641e381a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541eab68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541eab68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3641e381a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641e381a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641e381a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641e381a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55758bbed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55758bbed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5758bbed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5758bbed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641e381a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641e381a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3641e381a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641e381a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3641e381a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641e381a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5839a77c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839a77c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3641e381a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641e381a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5758bbe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5758bbe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5758bbed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5758bbed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5758bbed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5758bbed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5758bbed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5758bbed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5758bbed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5758bbed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55758bbed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5758bbed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3641e381a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641e381a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3641e381a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641e381a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70eec66e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70eec66e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5" name="Shape 15"/>
        <p:cNvGrpSpPr/>
        <p:nvPr/>
      </p:nvGrpSpPr>
      <p:grpSpPr>
        <a:xfrm>
          <a:off x="0" y="0"/>
          <a:ext cx="0" cy="0"/>
          <a:chOff x="0" y="0"/>
          <a:chExt cx="0" cy="0"/>
        </a:xfrm>
      </p:grpSpPr>
      <p:sp>
        <p:nvSpPr>
          <p:cNvPr id="16" name="Google Shape;16;p2"/>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Clr>
                <a:srgbClr val="FFFFFF"/>
              </a:buClr>
              <a:buSzPts val="3600"/>
              <a:buFont typeface="Source Sans Pro"/>
              <a:buNone/>
              <a:defRPr b="1" i="0" sz="3600" u="none" cap="none" strike="noStrike">
                <a:solidFill>
                  <a:srgbClr val="FFFFFF"/>
                </a:solidFill>
                <a:latin typeface="Source Sans Pro"/>
                <a:ea typeface="Source Sans Pro"/>
                <a:cs typeface="Source Sans Pro"/>
                <a:sym typeface="Source Sans Pro"/>
              </a:defRPr>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17" name="Google Shape;17;p2"/>
          <p:cNvSpPr txBox="1"/>
          <p:nvPr>
            <p:ph idx="1" type="body"/>
          </p:nvPr>
        </p:nvSpPr>
        <p:spPr>
          <a:xfrm>
            <a:off x="326551"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8" name="Google Shape;18;p2"/>
          <p:cNvSpPr txBox="1"/>
          <p:nvPr>
            <p:ph idx="2" type="body"/>
          </p:nvPr>
        </p:nvSpPr>
        <p:spPr>
          <a:xfrm>
            <a:off x="4593269"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9" name="Google Shape;19;p2"/>
          <p:cNvSpPr txBox="1"/>
          <p:nvPr>
            <p:ph idx="3" type="body"/>
          </p:nvPr>
        </p:nvSpPr>
        <p:spPr>
          <a:xfrm>
            <a:off x="326551" y="3010302"/>
            <a:ext cx="83271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8" name="Shape 48"/>
        <p:cNvGrpSpPr/>
        <p:nvPr/>
      </p:nvGrpSpPr>
      <p:grpSpPr>
        <a:xfrm>
          <a:off x="0" y="0"/>
          <a:ext cx="0" cy="0"/>
          <a:chOff x="0" y="0"/>
          <a:chExt cx="0" cy="0"/>
        </a:xfrm>
      </p:grpSpPr>
      <p:sp>
        <p:nvSpPr>
          <p:cNvPr id="49" name="Google Shape;49;p11"/>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50" name="Google Shape;50;p11"/>
          <p:cNvSpPr txBox="1"/>
          <p:nvPr>
            <p:ph idx="1" type="body"/>
          </p:nvPr>
        </p:nvSpPr>
        <p:spPr>
          <a:xfrm>
            <a:off x="326551"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51" name="Google Shape;51;p11"/>
          <p:cNvSpPr txBox="1"/>
          <p:nvPr>
            <p:ph idx="2" type="body"/>
          </p:nvPr>
        </p:nvSpPr>
        <p:spPr>
          <a:xfrm>
            <a:off x="4593269"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52" name="Google Shape;52;p11"/>
          <p:cNvSpPr txBox="1"/>
          <p:nvPr>
            <p:ph idx="3" type="body"/>
          </p:nvPr>
        </p:nvSpPr>
        <p:spPr>
          <a:xfrm>
            <a:off x="4593269" y="3010302"/>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53" name="Google Shape;53;p11"/>
          <p:cNvSpPr txBox="1"/>
          <p:nvPr>
            <p:ph idx="4" type="body"/>
          </p:nvPr>
        </p:nvSpPr>
        <p:spPr>
          <a:xfrm>
            <a:off x="326551" y="3010302"/>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2"/>
          <p:cNvSpPr txBox="1"/>
          <p:nvPr>
            <p:ph type="ctrTitle"/>
          </p:nvPr>
        </p:nvSpPr>
        <p:spPr>
          <a:xfrm>
            <a:off x="311708" y="744575"/>
            <a:ext cx="8520600" cy="2052600"/>
          </a:xfrm>
          <a:prstGeom prst="rect">
            <a:avLst/>
          </a:prstGeom>
        </p:spPr>
        <p:txBody>
          <a:bodyPr anchorCtr="0" anchor="b" bIns="76025" lIns="76025" spcFirstLastPara="1" rIns="76025" wrap="square" tIns="760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2"/>
          <p:cNvSpPr txBox="1"/>
          <p:nvPr>
            <p:ph idx="1" type="subTitle"/>
          </p:nvPr>
        </p:nvSpPr>
        <p:spPr>
          <a:xfrm>
            <a:off x="311700" y="2834125"/>
            <a:ext cx="8520600" cy="792600"/>
          </a:xfrm>
          <a:prstGeom prst="rect">
            <a:avLst/>
          </a:prstGeom>
        </p:spPr>
        <p:txBody>
          <a:bodyPr anchorCtr="0" anchor="t" bIns="76025" lIns="76025" spcFirstLastPara="1" rIns="76025" wrap="square" tIns="760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20" name="Shape 20"/>
        <p:cNvGrpSpPr/>
        <p:nvPr/>
      </p:nvGrpSpPr>
      <p:grpSpPr>
        <a:xfrm>
          <a:off x="0" y="0"/>
          <a:ext cx="0" cy="0"/>
          <a:chOff x="0" y="0"/>
          <a:chExt cx="0" cy="0"/>
        </a:xfrm>
      </p:grpSpPr>
      <p:sp>
        <p:nvSpPr>
          <p:cNvPr id="21" name="Google Shape;21;p3"/>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i="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22" name="Google Shape;22;p3"/>
          <p:cNvSpPr txBox="1"/>
          <p:nvPr>
            <p:ph idx="1" type="subTitle"/>
          </p:nvPr>
        </p:nvSpPr>
        <p:spPr>
          <a:xfrm>
            <a:off x="326551" y="1347165"/>
            <a:ext cx="8327100" cy="3184200"/>
          </a:xfrm>
          <a:prstGeom prst="rect">
            <a:avLst/>
          </a:prstGeom>
          <a:noFill/>
          <a:ln>
            <a:noFill/>
          </a:ln>
        </p:spPr>
        <p:txBody>
          <a:bodyPr anchorCtr="0" anchor="t" bIns="76025" lIns="76025" spcFirstLastPara="1" rIns="76025" wrap="square" tIns="76025"/>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25" name="Google Shape;25;p4"/>
          <p:cNvSpPr txBox="1"/>
          <p:nvPr>
            <p:ph idx="1" type="body"/>
          </p:nvPr>
        </p:nvSpPr>
        <p:spPr>
          <a:xfrm>
            <a:off x="326551" y="1347165"/>
            <a:ext cx="83271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6" name="Shape 26"/>
        <p:cNvGrpSpPr/>
        <p:nvPr/>
      </p:nvGrpSpPr>
      <p:grpSpPr>
        <a:xfrm>
          <a:off x="0" y="0"/>
          <a:ext cx="0" cy="0"/>
          <a:chOff x="0" y="0"/>
          <a:chExt cx="0" cy="0"/>
        </a:xfrm>
      </p:grpSpPr>
      <p:sp>
        <p:nvSpPr>
          <p:cNvPr id="27" name="Google Shape;27;p5"/>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b="0" i="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28" name="Google Shape;28;p5"/>
          <p:cNvSpPr txBox="1"/>
          <p:nvPr>
            <p:ph idx="1" type="body"/>
          </p:nvPr>
        </p:nvSpPr>
        <p:spPr>
          <a:xfrm>
            <a:off x="326551" y="1347165"/>
            <a:ext cx="40635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29" name="Google Shape;29;p5"/>
          <p:cNvSpPr txBox="1"/>
          <p:nvPr>
            <p:ph idx="2" type="body"/>
          </p:nvPr>
        </p:nvSpPr>
        <p:spPr>
          <a:xfrm>
            <a:off x="4593269" y="1347165"/>
            <a:ext cx="40635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32" name="Shape 32"/>
        <p:cNvGrpSpPr/>
        <p:nvPr/>
      </p:nvGrpSpPr>
      <p:grpSpPr>
        <a:xfrm>
          <a:off x="0" y="0"/>
          <a:ext cx="0" cy="0"/>
          <a:chOff x="0" y="0"/>
          <a:chExt cx="0" cy="0"/>
        </a:xfrm>
      </p:grpSpPr>
      <p:sp>
        <p:nvSpPr>
          <p:cNvPr id="33" name="Google Shape;33;p7"/>
          <p:cNvSpPr txBox="1"/>
          <p:nvPr>
            <p:ph idx="1" type="subTitle"/>
          </p:nvPr>
        </p:nvSpPr>
        <p:spPr>
          <a:xfrm>
            <a:off x="326551" y="244939"/>
            <a:ext cx="8490300" cy="2839200"/>
          </a:xfrm>
          <a:prstGeom prst="rect">
            <a:avLst/>
          </a:prstGeom>
          <a:noFill/>
          <a:ln>
            <a:noFill/>
          </a:ln>
        </p:spPr>
        <p:txBody>
          <a:bodyPr anchorCtr="0" anchor="t" bIns="76025" lIns="76025" spcFirstLastPara="1" rIns="76025" wrap="square" tIns="76025"/>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4" name="Shape 34"/>
        <p:cNvGrpSpPr/>
        <p:nvPr/>
      </p:nvGrpSpPr>
      <p:grpSpPr>
        <a:xfrm>
          <a:off x="0" y="0"/>
          <a:ext cx="0" cy="0"/>
          <a:chOff x="0" y="0"/>
          <a:chExt cx="0" cy="0"/>
        </a:xfrm>
      </p:grpSpPr>
      <p:sp>
        <p:nvSpPr>
          <p:cNvPr id="35" name="Google Shape;35;p8"/>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36" name="Google Shape;36;p8"/>
          <p:cNvSpPr txBox="1"/>
          <p:nvPr>
            <p:ph idx="1" type="body"/>
          </p:nvPr>
        </p:nvSpPr>
        <p:spPr>
          <a:xfrm>
            <a:off x="326551"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37" name="Google Shape;37;p8"/>
          <p:cNvSpPr txBox="1"/>
          <p:nvPr>
            <p:ph idx="2" type="body"/>
          </p:nvPr>
        </p:nvSpPr>
        <p:spPr>
          <a:xfrm>
            <a:off x="326551" y="3010302"/>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38" name="Google Shape;38;p8"/>
          <p:cNvSpPr txBox="1"/>
          <p:nvPr>
            <p:ph idx="3" type="body"/>
          </p:nvPr>
        </p:nvSpPr>
        <p:spPr>
          <a:xfrm>
            <a:off x="4593269" y="1347165"/>
            <a:ext cx="40635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9" name="Shape 39"/>
        <p:cNvGrpSpPr/>
        <p:nvPr/>
      </p:nvGrpSpPr>
      <p:grpSpPr>
        <a:xfrm>
          <a:off x="0" y="0"/>
          <a:ext cx="0" cy="0"/>
          <a:chOff x="0" y="0"/>
          <a:chExt cx="0" cy="0"/>
        </a:xfrm>
      </p:grpSpPr>
      <p:sp>
        <p:nvSpPr>
          <p:cNvPr id="40" name="Google Shape;40;p9"/>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SzPts val="36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41" name="Google Shape;41;p9"/>
          <p:cNvSpPr txBox="1"/>
          <p:nvPr>
            <p:ph idx="1" type="body"/>
          </p:nvPr>
        </p:nvSpPr>
        <p:spPr>
          <a:xfrm>
            <a:off x="326551" y="1347165"/>
            <a:ext cx="40635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42" name="Google Shape;42;p9"/>
          <p:cNvSpPr txBox="1"/>
          <p:nvPr>
            <p:ph idx="2" type="body"/>
          </p:nvPr>
        </p:nvSpPr>
        <p:spPr>
          <a:xfrm>
            <a:off x="4593269" y="1347165"/>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43" name="Google Shape;43;p9"/>
          <p:cNvSpPr txBox="1"/>
          <p:nvPr>
            <p:ph idx="3" type="body"/>
          </p:nvPr>
        </p:nvSpPr>
        <p:spPr>
          <a:xfrm>
            <a:off x="4593269" y="3010302"/>
            <a:ext cx="40635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4" name="Shape 44"/>
        <p:cNvGrpSpPr/>
        <p:nvPr/>
      </p:nvGrpSpPr>
      <p:grpSpPr>
        <a:xfrm>
          <a:off x="0" y="0"/>
          <a:ext cx="0" cy="0"/>
          <a:chOff x="0" y="0"/>
          <a:chExt cx="0" cy="0"/>
        </a:xfrm>
      </p:grpSpPr>
      <p:sp>
        <p:nvSpPr>
          <p:cNvPr id="45" name="Google Shape;45;p10"/>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Clr>
                <a:srgbClr val="FFFFFF"/>
              </a:buClr>
              <a:buSzPts val="3600"/>
              <a:buFont typeface="Source Sans Pro"/>
              <a:buNone/>
              <a:defRPr b="1" i="0" sz="3600" u="none" cap="none" strike="noStrike">
                <a:solidFill>
                  <a:srgbClr val="FFFFFF"/>
                </a:solidFill>
                <a:latin typeface="Source Sans Pro"/>
                <a:ea typeface="Source Sans Pro"/>
                <a:cs typeface="Source Sans Pro"/>
                <a:sym typeface="Source Sans Pro"/>
              </a:defRPr>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46" name="Google Shape;46;p10"/>
          <p:cNvSpPr txBox="1"/>
          <p:nvPr>
            <p:ph idx="1" type="body"/>
          </p:nvPr>
        </p:nvSpPr>
        <p:spPr>
          <a:xfrm>
            <a:off x="326551" y="1347165"/>
            <a:ext cx="83271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47" name="Google Shape;47;p10"/>
          <p:cNvSpPr txBox="1"/>
          <p:nvPr>
            <p:ph idx="2" type="body"/>
          </p:nvPr>
        </p:nvSpPr>
        <p:spPr>
          <a:xfrm>
            <a:off x="326551" y="3010302"/>
            <a:ext cx="8327100" cy="15186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 name="Shape 5"/>
        <p:cNvGrpSpPr/>
        <p:nvPr/>
      </p:nvGrpSpPr>
      <p:grpSpPr>
        <a:xfrm>
          <a:off x="0" y="0"/>
          <a:ext cx="0" cy="0"/>
          <a:chOff x="0" y="0"/>
          <a:chExt cx="0" cy="0"/>
        </a:xfrm>
      </p:grpSpPr>
      <p:sp>
        <p:nvSpPr>
          <p:cNvPr id="6" name="Google Shape;6;p1"/>
          <p:cNvSpPr/>
          <p:nvPr/>
        </p:nvSpPr>
        <p:spPr>
          <a:xfrm>
            <a:off x="0" y="122470"/>
            <a:ext cx="8817000" cy="857400"/>
          </a:xfrm>
          <a:prstGeom prst="rect">
            <a:avLst/>
          </a:prstGeom>
          <a:solidFill>
            <a:srgbClr val="E74C3C"/>
          </a:solid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
        <p:nvSpPr>
          <p:cNvPr id="7" name="Google Shape;7;p1"/>
          <p:cNvSpPr/>
          <p:nvPr/>
        </p:nvSpPr>
        <p:spPr>
          <a:xfrm>
            <a:off x="6857575" y="4653843"/>
            <a:ext cx="2286000" cy="367500"/>
          </a:xfrm>
          <a:prstGeom prst="rect">
            <a:avLst/>
          </a:prstGeom>
          <a:solidFill>
            <a:srgbClr val="E74C3C"/>
          </a:solid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
        <p:nvSpPr>
          <p:cNvPr id="8" name="Google Shape;8;p1"/>
          <p:cNvSpPr/>
          <p:nvPr/>
        </p:nvSpPr>
        <p:spPr>
          <a:xfrm>
            <a:off x="816378" y="4653843"/>
            <a:ext cx="5877900" cy="367500"/>
          </a:xfrm>
          <a:prstGeom prst="rect">
            <a:avLst/>
          </a:prstGeom>
          <a:solidFill>
            <a:srgbClr val="BDC3C7"/>
          </a:solid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
        <p:nvSpPr>
          <p:cNvPr id="9" name="Google Shape;9;p1"/>
          <p:cNvSpPr/>
          <p:nvPr/>
        </p:nvSpPr>
        <p:spPr>
          <a:xfrm>
            <a:off x="163276" y="4653843"/>
            <a:ext cx="489900" cy="367500"/>
          </a:xfrm>
          <a:prstGeom prst="rect">
            <a:avLst/>
          </a:prstGeom>
          <a:solidFill>
            <a:srgbClr val="F44336"/>
          </a:solidFill>
          <a:ln>
            <a:noFill/>
          </a:ln>
        </p:spPr>
        <p:txBody>
          <a:bodyPr anchorCtr="0" anchor="ctr" bIns="76025" lIns="76025" spcFirstLastPara="1" rIns="76025" wrap="square" tIns="76025">
            <a:noAutofit/>
          </a:bodyPr>
          <a:lstStyle/>
          <a:p>
            <a:pPr indent="0" lvl="0" marL="0" rtl="0" algn="l">
              <a:spcBef>
                <a:spcPts val="0"/>
              </a:spcBef>
              <a:spcAft>
                <a:spcPts val="0"/>
              </a:spcAft>
              <a:buNone/>
            </a:pPr>
            <a:r>
              <a:t/>
            </a:r>
            <a:endParaRPr/>
          </a:p>
        </p:txBody>
      </p:sp>
      <p:sp>
        <p:nvSpPr>
          <p:cNvPr id="10" name="Google Shape;10;p1"/>
          <p:cNvSpPr txBox="1"/>
          <p:nvPr>
            <p:ph type="title"/>
          </p:nvPr>
        </p:nvSpPr>
        <p:spPr>
          <a:xfrm>
            <a:off x="326551" y="244939"/>
            <a:ext cx="8490300" cy="612300"/>
          </a:xfrm>
          <a:prstGeom prst="rect">
            <a:avLst/>
          </a:prstGeom>
          <a:noFill/>
          <a:ln>
            <a:noFill/>
          </a:ln>
        </p:spPr>
        <p:txBody>
          <a:bodyPr anchorCtr="0" anchor="b" bIns="76025" lIns="76025" spcFirstLastPara="1" rIns="76025" wrap="square" tIns="76025"/>
          <a:lstStyle>
            <a:lvl1pPr lvl="0" marR="0" rtl="0" algn="l">
              <a:spcBef>
                <a:spcPts val="0"/>
              </a:spcBef>
              <a:spcAft>
                <a:spcPts val="0"/>
              </a:spcAft>
              <a:buClr>
                <a:srgbClr val="FFFFFF"/>
              </a:buClr>
              <a:buSzPts val="3600"/>
              <a:buFont typeface="Source Sans Pro"/>
              <a:buNone/>
              <a:defRPr b="1" sz="3600" u="none" cap="none" strike="noStrike">
                <a:solidFill>
                  <a:srgbClr val="FFFFFF"/>
                </a:solidFill>
                <a:latin typeface="Source Sans Pro"/>
                <a:ea typeface="Source Sans Pro"/>
                <a:cs typeface="Source Sans Pro"/>
                <a:sym typeface="Source Sans Pro"/>
              </a:defRPr>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11" name="Google Shape;11;p1"/>
          <p:cNvSpPr txBox="1"/>
          <p:nvPr>
            <p:ph idx="1" type="body"/>
          </p:nvPr>
        </p:nvSpPr>
        <p:spPr>
          <a:xfrm>
            <a:off x="326551" y="1347165"/>
            <a:ext cx="8327100" cy="3184200"/>
          </a:xfrm>
          <a:prstGeom prst="rect">
            <a:avLst/>
          </a:prstGeom>
          <a:noFill/>
          <a:ln>
            <a:noFill/>
          </a:ln>
        </p:spPr>
        <p:txBody>
          <a:bodyPr anchorCtr="0" anchor="t" bIns="76025" lIns="76025" spcFirstLastPara="1" rIns="76025" wrap="square" tIns="76025"/>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2" name="Google Shape;12;p1"/>
          <p:cNvSpPr txBox="1"/>
          <p:nvPr>
            <p:ph idx="10" type="dt"/>
          </p:nvPr>
        </p:nvSpPr>
        <p:spPr>
          <a:xfrm>
            <a:off x="6857575" y="4653843"/>
            <a:ext cx="2122500" cy="367500"/>
          </a:xfrm>
          <a:prstGeom prst="rect">
            <a:avLst/>
          </a:prstGeom>
          <a:noFill/>
          <a:ln>
            <a:noFill/>
          </a:ln>
        </p:spPr>
        <p:txBody>
          <a:bodyPr anchorCtr="0" anchor="ctr" bIns="76025" lIns="76025" spcFirstLastPara="1" rIns="76025" wrap="square" tIns="76025"/>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13" name="Google Shape;13;p1"/>
          <p:cNvSpPr txBox="1"/>
          <p:nvPr>
            <p:ph idx="11" type="ftr"/>
          </p:nvPr>
        </p:nvSpPr>
        <p:spPr>
          <a:xfrm>
            <a:off x="979654" y="4653843"/>
            <a:ext cx="2939100" cy="367500"/>
          </a:xfrm>
          <a:prstGeom prst="rect">
            <a:avLst/>
          </a:prstGeom>
          <a:noFill/>
          <a:ln>
            <a:noFill/>
          </a:ln>
        </p:spPr>
        <p:txBody>
          <a:bodyPr anchorCtr="0" anchor="ctr" bIns="76025" lIns="76025" spcFirstLastPara="1" rIns="76025" wrap="square" tIns="76025"/>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14" name="Google Shape;14;p1"/>
          <p:cNvSpPr txBox="1"/>
          <p:nvPr>
            <p:ph idx="12" type="sldNum"/>
          </p:nvPr>
        </p:nvSpPr>
        <p:spPr>
          <a:xfrm>
            <a:off x="163276" y="4653843"/>
            <a:ext cx="489900" cy="3675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1pPr>
            <a:lvl2pPr indent="0" lvl="1"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2pPr>
            <a:lvl3pPr indent="0" lvl="2"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3pPr>
            <a:lvl4pPr indent="0" lvl="3"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4pPr>
            <a:lvl5pPr indent="0" lvl="4"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5pPr>
            <a:lvl6pPr indent="0" lvl="5"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6pPr>
            <a:lvl7pPr indent="0" lvl="6"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7pPr>
            <a:lvl8pPr indent="0" lvl="7"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8pPr>
            <a:lvl9pPr indent="0" lvl="8" marL="0" marR="0" rtl="0" algn="ctr">
              <a:spcBef>
                <a:spcPts val="0"/>
              </a:spcBef>
              <a:buNone/>
              <a:defRPr b="1" i="0" sz="1500" u="none" cap="none" strike="noStrike">
                <a:solidFill>
                  <a:srgbClr val="FFFFFF"/>
                </a:solidFill>
                <a:latin typeface="Source Sans Pro Black"/>
                <a:ea typeface="Source Sans Pro Black"/>
                <a:cs typeface="Source Sans Pro Black"/>
                <a:sym typeface="Source Sans Pro Black"/>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www.garrahan.gov.ar/PDFS/crecimiento_y_desarrollo/estatura-f-0-6-a.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nvSpPr>
        <p:spPr>
          <a:xfrm>
            <a:off x="311700" y="33501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sz="1800">
                <a:solidFill>
                  <a:srgbClr val="1C1C1C"/>
                </a:solidFill>
                <a:latin typeface="Source Sans Pro SemiBold"/>
                <a:ea typeface="Source Sans Pro SemiBold"/>
                <a:cs typeface="Source Sans Pro SemiBold"/>
                <a:sym typeface="Source Sans Pro SemiBold"/>
              </a:rPr>
              <a:t>Docentes :           Soledad Palacios(UNLP)</a:t>
            </a:r>
            <a:endParaRPr b="1" sz="1800">
              <a:solidFill>
                <a:srgbClr val="1C1C1C"/>
              </a:solidFill>
              <a:latin typeface="Source Sans Pro SemiBold"/>
              <a:ea typeface="Source Sans Pro SemiBold"/>
              <a:cs typeface="Source Sans Pro SemiBold"/>
              <a:sym typeface="Source Sans Pro SemiBold"/>
            </a:endParaRPr>
          </a:p>
          <a:p>
            <a:pPr indent="0" lvl="0" marL="0" rtl="0" algn="l">
              <a:spcBef>
                <a:spcPts val="1142"/>
              </a:spcBef>
              <a:spcAft>
                <a:spcPts val="0"/>
              </a:spcAft>
              <a:buClr>
                <a:schemeClr val="dk1"/>
              </a:buClr>
              <a:buFont typeface="Arial"/>
              <a:buNone/>
            </a:pPr>
            <a:r>
              <a:rPr b="1" lang="en" sz="1800">
                <a:solidFill>
                  <a:srgbClr val="1C1C1C"/>
                </a:solidFill>
                <a:latin typeface="Source Sans Pro SemiBold"/>
                <a:ea typeface="Source Sans Pro SemiBold"/>
                <a:cs typeface="Source Sans Pro SemiBold"/>
                <a:sym typeface="Source Sans Pro SemiBold"/>
              </a:rPr>
              <a:t>            	 	    Milagro Teruel (UNC)</a:t>
            </a:r>
            <a:endParaRPr sz="1800"/>
          </a:p>
        </p:txBody>
      </p:sp>
      <p:sp>
        <p:nvSpPr>
          <p:cNvPr id="63" name="Google Shape;63;p13"/>
          <p:cNvSpPr txBox="1"/>
          <p:nvPr/>
        </p:nvSpPr>
        <p:spPr>
          <a:xfrm>
            <a:off x="427400" y="1395350"/>
            <a:ext cx="73335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 sz="2400">
                <a:solidFill>
                  <a:srgbClr val="666666"/>
                </a:solidFill>
                <a:latin typeface="Source Sans Pro SemiBold"/>
                <a:ea typeface="Source Sans Pro SemiBold"/>
                <a:cs typeface="Source Sans Pro SemiBold"/>
                <a:sym typeface="Source Sans Pro SemiBold"/>
              </a:rPr>
              <a:t>Clase 2</a:t>
            </a:r>
            <a:endParaRPr b="1" sz="2400">
              <a:solidFill>
                <a:srgbClr val="666666"/>
              </a:solidFill>
              <a:latin typeface="Source Sans Pro SemiBold"/>
              <a:ea typeface="Source Sans Pro SemiBold"/>
              <a:cs typeface="Source Sans Pro SemiBold"/>
              <a:sym typeface="Source Sans Pro SemiBold"/>
            </a:endParaRPr>
          </a:p>
          <a:p>
            <a:pPr indent="0" lvl="0" marL="0" rtl="0" algn="l">
              <a:spcBef>
                <a:spcPts val="0"/>
              </a:spcBef>
              <a:spcAft>
                <a:spcPts val="0"/>
              </a:spcAft>
              <a:buClr>
                <a:schemeClr val="dk1"/>
              </a:buClr>
              <a:buFont typeface="Arial"/>
              <a:buNone/>
            </a:pPr>
            <a:r>
              <a:rPr b="1" lang="en" sz="2600">
                <a:solidFill>
                  <a:srgbClr val="1C1C1C"/>
                </a:solidFill>
                <a:latin typeface="Source Sans Pro SemiBold"/>
                <a:ea typeface="Source Sans Pro SemiBold"/>
                <a:cs typeface="Source Sans Pro SemiBold"/>
                <a:sym typeface="Source Sans Pro SemiBold"/>
              </a:rPr>
              <a:t>Conceptos de  Estadística Descriptiva</a:t>
            </a:r>
            <a:endParaRPr sz="1600">
              <a:solidFill>
                <a:srgbClr val="1C1C1C"/>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a:p>
        </p:txBody>
      </p:sp>
      <p:sp>
        <p:nvSpPr>
          <p:cNvPr id="64" name="Google Shape;64;p13"/>
          <p:cNvSpPr txBox="1"/>
          <p:nvPr/>
        </p:nvSpPr>
        <p:spPr>
          <a:xfrm>
            <a:off x="275400" y="162360"/>
            <a:ext cx="9071700" cy="6252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i="0" lang="en" sz="3200" u="none" cap="none" strike="noStrike">
                <a:solidFill>
                  <a:srgbClr val="FFFFFF"/>
                </a:solidFill>
                <a:latin typeface="Source Sans Pro Black"/>
                <a:ea typeface="Source Sans Pro Black"/>
                <a:cs typeface="Source Sans Pro Black"/>
                <a:sym typeface="Source Sans Pro Black"/>
              </a:rPr>
              <a:t>Análisis y Visualización de Datos</a:t>
            </a:r>
            <a:endParaRPr b="1" sz="3200" strike="noStrike">
              <a:solidFill>
                <a:srgbClr val="FFFFFF"/>
              </a:solidFill>
              <a:latin typeface="Source Sans Pro Black"/>
              <a:ea typeface="Source Sans Pro Black"/>
              <a:cs typeface="Source Sans Pro Black"/>
              <a:sym typeface="Source Sans Pr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300"/>
              <a:t>Distribución de frecuencias </a:t>
            </a:r>
            <a:endParaRPr sz="3300"/>
          </a:p>
        </p:txBody>
      </p:sp>
      <p:sp>
        <p:nvSpPr>
          <p:cNvPr id="123" name="Google Shape;123;p22"/>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124" name="Google Shape;124;p22"/>
          <p:cNvPicPr preferRelativeResize="0"/>
          <p:nvPr/>
        </p:nvPicPr>
        <p:blipFill rotWithShape="1">
          <a:blip r:embed="rId3">
            <a:alphaModFix/>
          </a:blip>
          <a:srcRect b="9755" l="667" r="1187" t="1237"/>
          <a:stretch/>
        </p:blipFill>
        <p:spPr>
          <a:xfrm>
            <a:off x="189750" y="1063950"/>
            <a:ext cx="8172675" cy="3225700"/>
          </a:xfrm>
          <a:prstGeom prst="rect">
            <a:avLst/>
          </a:prstGeom>
          <a:noFill/>
          <a:ln>
            <a:noFill/>
          </a:ln>
        </p:spPr>
      </p:pic>
      <p:sp>
        <p:nvSpPr>
          <p:cNvPr id="125" name="Google Shape;125;p22"/>
          <p:cNvSpPr txBox="1"/>
          <p:nvPr/>
        </p:nvSpPr>
        <p:spPr>
          <a:xfrm>
            <a:off x="4937775" y="2280300"/>
            <a:ext cx="3656400" cy="11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b="1" lang="en"/>
            </a:br>
            <a:r>
              <a:rPr b="1" lang="en"/>
              <a:t>Por defecto muestra el intervalo con más ocurrencias en primer lugar</a:t>
            </a:r>
            <a:endParaRPr b="1"/>
          </a:p>
        </p:txBody>
      </p:sp>
      <p:cxnSp>
        <p:nvCxnSpPr>
          <p:cNvPr id="126" name="Google Shape;126;p22"/>
          <p:cNvCxnSpPr>
            <a:endCxn id="125" idx="1"/>
          </p:cNvCxnSpPr>
          <p:nvPr/>
        </p:nvCxnSpPr>
        <p:spPr>
          <a:xfrm flipH="1" rot="10800000">
            <a:off x="2542275" y="2831400"/>
            <a:ext cx="2395500" cy="286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Histograma</a:t>
            </a:r>
            <a:endParaRPr/>
          </a:p>
        </p:txBody>
      </p:sp>
      <p:sp>
        <p:nvSpPr>
          <p:cNvPr id="132" name="Google Shape;132;p23"/>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133" name="Google Shape;133;p23"/>
          <p:cNvPicPr preferRelativeResize="0"/>
          <p:nvPr/>
        </p:nvPicPr>
        <p:blipFill rotWithShape="1">
          <a:blip r:embed="rId3">
            <a:alphaModFix/>
          </a:blip>
          <a:srcRect b="0" l="3063" r="10153" t="3651"/>
          <a:stretch/>
        </p:blipFill>
        <p:spPr>
          <a:xfrm>
            <a:off x="589575" y="1035175"/>
            <a:ext cx="7447574" cy="3552250"/>
          </a:xfrm>
          <a:prstGeom prst="rect">
            <a:avLst/>
          </a:prstGeom>
          <a:noFill/>
          <a:ln>
            <a:noFill/>
          </a:ln>
        </p:spPr>
      </p:pic>
      <p:sp>
        <p:nvSpPr>
          <p:cNvPr id="134" name="Google Shape;134;p23"/>
          <p:cNvSpPr txBox="1"/>
          <p:nvPr/>
        </p:nvSpPr>
        <p:spPr>
          <a:xfrm>
            <a:off x="5202300" y="1942275"/>
            <a:ext cx="27774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
              <a:t>Con este parámetro seteamos el valor del intervalo a graficar</a:t>
            </a:r>
            <a:endParaRPr b="1"/>
          </a:p>
        </p:txBody>
      </p:sp>
      <p:cxnSp>
        <p:nvCxnSpPr>
          <p:cNvPr id="135" name="Google Shape;135;p23"/>
          <p:cNvCxnSpPr>
            <a:endCxn id="134" idx="1"/>
          </p:cNvCxnSpPr>
          <p:nvPr/>
        </p:nvCxnSpPr>
        <p:spPr>
          <a:xfrm>
            <a:off x="4526400" y="1721925"/>
            <a:ext cx="675900" cy="6465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23"/>
          <p:cNvSpPr txBox="1"/>
          <p:nvPr/>
        </p:nvSpPr>
        <p:spPr>
          <a:xfrm>
            <a:off x="5158200" y="3044450"/>
            <a:ext cx="21309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23"/>
          <p:cNvCxnSpPr/>
          <p:nvPr/>
        </p:nvCxnSpPr>
        <p:spPr>
          <a:xfrm>
            <a:off x="2748100" y="1648375"/>
            <a:ext cx="2101500" cy="17487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23"/>
          <p:cNvSpPr txBox="1"/>
          <p:nvPr/>
        </p:nvSpPr>
        <p:spPr>
          <a:xfrm>
            <a:off x="4996550" y="3233100"/>
            <a:ext cx="22191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Con este parámetro seteamos la separación entre las barras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del histograma</a:t>
            </a:r>
            <a:endParaRPr/>
          </a:p>
        </p:txBody>
      </p:sp>
      <p:sp>
        <p:nvSpPr>
          <p:cNvPr id="144" name="Google Shape;144;p24"/>
          <p:cNvSpPr txBox="1"/>
          <p:nvPr>
            <p:ph idx="1" type="subTitle"/>
          </p:nvPr>
        </p:nvSpPr>
        <p:spPr>
          <a:xfrm>
            <a:off x="408151" y="1123990"/>
            <a:ext cx="8327100" cy="3184200"/>
          </a:xfrm>
          <a:prstGeom prst="rect">
            <a:avLst/>
          </a:prstGeom>
        </p:spPr>
        <p:txBody>
          <a:bodyPr anchorCtr="0" anchor="t" bIns="76025" lIns="76025" spcFirstLastPara="1" rIns="76025" wrap="square" tIns="76025">
            <a:noAutofit/>
          </a:bodyPr>
          <a:lstStyle/>
          <a:p>
            <a:pPr indent="-381000" lvl="0" marL="457200" rtl="0" algn="just">
              <a:spcBef>
                <a:spcPts val="0"/>
              </a:spcBef>
              <a:spcAft>
                <a:spcPts val="0"/>
              </a:spcAft>
              <a:buSzPts val="2400"/>
              <a:buChar char="●"/>
            </a:pPr>
            <a:r>
              <a:rPr lang="en" sz="2400">
                <a:latin typeface="Roboto"/>
                <a:ea typeface="Roboto"/>
                <a:cs typeface="Roboto"/>
                <a:sym typeface="Roboto"/>
              </a:rPr>
              <a:t>Cada uno de los subintervalos representados por las barras son llamadas </a:t>
            </a:r>
            <a:r>
              <a:rPr b="1" lang="en" sz="2400">
                <a:latin typeface="Roboto"/>
                <a:ea typeface="Roboto"/>
                <a:cs typeface="Roboto"/>
                <a:sym typeface="Roboto"/>
              </a:rPr>
              <a:t>clases.</a:t>
            </a:r>
            <a:endParaRPr b="1" sz="2400">
              <a:latin typeface="Roboto"/>
              <a:ea typeface="Roboto"/>
              <a:cs typeface="Roboto"/>
              <a:sym typeface="Roboto"/>
            </a:endParaRPr>
          </a:p>
          <a:p>
            <a:pPr indent="-381000" lvl="0" marL="457200" rtl="0" algn="just">
              <a:spcBef>
                <a:spcPts val="0"/>
              </a:spcBef>
              <a:spcAft>
                <a:spcPts val="0"/>
              </a:spcAft>
              <a:buSzPts val="2400"/>
              <a:buFont typeface="Roboto"/>
              <a:buChar char="●"/>
            </a:pPr>
            <a:r>
              <a:rPr lang="en" sz="2400">
                <a:latin typeface="Roboto"/>
                <a:ea typeface="Roboto"/>
                <a:cs typeface="Roboto"/>
                <a:sym typeface="Roboto"/>
              </a:rPr>
              <a:t>En general se deben graficar entre 5 y 20 barras.</a:t>
            </a:r>
            <a:endParaRPr sz="2400">
              <a:latin typeface="Roboto"/>
              <a:ea typeface="Roboto"/>
              <a:cs typeface="Roboto"/>
              <a:sym typeface="Roboto"/>
            </a:endParaRPr>
          </a:p>
          <a:p>
            <a:pPr indent="-381000" lvl="0" marL="457200" rtl="0" algn="just">
              <a:spcBef>
                <a:spcPts val="0"/>
              </a:spcBef>
              <a:spcAft>
                <a:spcPts val="0"/>
              </a:spcAft>
              <a:buSzPts val="2400"/>
              <a:buFont typeface="Roboto"/>
              <a:buChar char="●"/>
            </a:pPr>
            <a:r>
              <a:rPr lang="en" sz="2400">
                <a:latin typeface="Roboto"/>
                <a:ea typeface="Roboto"/>
                <a:cs typeface="Roboto"/>
                <a:sym typeface="Roboto"/>
              </a:rPr>
              <a:t>El punto medio de cada clase es la marca de clase.</a:t>
            </a:r>
            <a:endParaRPr sz="2400">
              <a:latin typeface="Roboto"/>
              <a:ea typeface="Roboto"/>
              <a:cs typeface="Roboto"/>
              <a:sym typeface="Roboto"/>
            </a:endParaRPr>
          </a:p>
          <a:p>
            <a:pPr indent="-381000" lvl="0" marL="457200" rtl="0" algn="just">
              <a:spcBef>
                <a:spcPts val="0"/>
              </a:spcBef>
              <a:spcAft>
                <a:spcPts val="0"/>
              </a:spcAft>
              <a:buSzPts val="2400"/>
              <a:buFont typeface="Roboto"/>
              <a:buChar char="●"/>
            </a:pPr>
            <a:r>
              <a:rPr lang="en" sz="2400">
                <a:latin typeface="Roboto"/>
                <a:ea typeface="Roboto"/>
                <a:cs typeface="Roboto"/>
                <a:sym typeface="Roboto"/>
              </a:rPr>
              <a:t>La longitud de cada intervalo de clase es el ancho de clase</a:t>
            </a:r>
            <a:endParaRPr sz="2400">
              <a:latin typeface="Roboto"/>
              <a:ea typeface="Roboto"/>
              <a:cs typeface="Roboto"/>
              <a:sym typeface="Roboto"/>
            </a:endParaRPr>
          </a:p>
          <a:p>
            <a:pPr indent="-381000" lvl="0" marL="457200" rtl="0" algn="just">
              <a:spcBef>
                <a:spcPts val="0"/>
              </a:spcBef>
              <a:spcAft>
                <a:spcPts val="0"/>
              </a:spcAft>
              <a:buSzPts val="2400"/>
              <a:buFont typeface="Roboto"/>
              <a:buChar char="●"/>
            </a:pPr>
            <a:r>
              <a:rPr lang="en" sz="2400">
                <a:latin typeface="Roboto"/>
                <a:ea typeface="Roboto"/>
                <a:cs typeface="Roboto"/>
                <a:sym typeface="Roboto"/>
              </a:rPr>
              <a:t>el área de la barra debe ser proporcional a la frecuencia de la clase.</a:t>
            </a:r>
            <a:endParaRPr sz="24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del histograma	</a:t>
            </a:r>
            <a:endParaRPr/>
          </a:p>
        </p:txBody>
      </p:sp>
      <p:sp>
        <p:nvSpPr>
          <p:cNvPr id="150" name="Google Shape;150;p25"/>
          <p:cNvSpPr txBox="1"/>
          <p:nvPr>
            <p:ph idx="1" type="subTitle"/>
          </p:nvPr>
        </p:nvSpPr>
        <p:spPr>
          <a:xfrm>
            <a:off x="326551" y="11185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latin typeface="Roboto"/>
                <a:ea typeface="Roboto"/>
                <a:cs typeface="Roboto"/>
                <a:sym typeface="Roboto"/>
              </a:rPr>
              <a:t>Los histogramas son útiles al proporcionar una impresión visual del aspecto que tiene la distribución de las mediciones, así como información sobre la dispersión de los datos. Al construir una tabla de frecuencias se pierde información, sin embargo esa pérdida de información es a menudo pequeña si se le compara con la facilidad de interpretación ganada al utilizar la distribución de frecuencias y el histograma.</a:t>
            </a:r>
            <a:endParaRPr sz="24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Variación gráfica respecto las clases</a:t>
            </a:r>
            <a:endParaRPr/>
          </a:p>
        </p:txBody>
      </p:sp>
      <p:pic>
        <p:nvPicPr>
          <p:cNvPr id="156" name="Google Shape;156;p26"/>
          <p:cNvPicPr preferRelativeResize="0"/>
          <p:nvPr/>
        </p:nvPicPr>
        <p:blipFill>
          <a:blip r:embed="rId3">
            <a:alphaModFix/>
          </a:blip>
          <a:stretch>
            <a:fillRect/>
          </a:stretch>
        </p:blipFill>
        <p:spPr>
          <a:xfrm>
            <a:off x="3430975" y="1604275"/>
            <a:ext cx="2512650" cy="1580550"/>
          </a:xfrm>
          <a:prstGeom prst="rect">
            <a:avLst/>
          </a:prstGeom>
          <a:noFill/>
          <a:ln>
            <a:noFill/>
          </a:ln>
        </p:spPr>
      </p:pic>
      <p:sp>
        <p:nvSpPr>
          <p:cNvPr id="157" name="Google Shape;157;p26"/>
          <p:cNvSpPr txBox="1"/>
          <p:nvPr/>
        </p:nvSpPr>
        <p:spPr>
          <a:xfrm>
            <a:off x="3559650" y="3184825"/>
            <a:ext cx="27594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plt.title('Age-Titanic')</a:t>
            </a:r>
            <a:endParaRPr/>
          </a:p>
          <a:p>
            <a:pPr indent="0" lvl="0" marL="0" rtl="0" algn="l">
              <a:spcBef>
                <a:spcPts val="0"/>
              </a:spcBef>
              <a:spcAft>
                <a:spcPts val="0"/>
              </a:spcAft>
              <a:buClr>
                <a:schemeClr val="dk1"/>
              </a:buClr>
              <a:buSzPts val="1100"/>
              <a:buFont typeface="Arial"/>
              <a:buNone/>
            </a:pPr>
            <a:r>
              <a:rPr lang="en"/>
              <a:t>plt.hist(titanic.Age, edgeColor='black', bins=45) </a:t>
            </a:r>
            <a:endParaRPr/>
          </a:p>
          <a:p>
            <a:pPr indent="0" lvl="0" marL="0" rtl="0" algn="l">
              <a:spcBef>
                <a:spcPts val="0"/>
              </a:spcBef>
              <a:spcAft>
                <a:spcPts val="0"/>
              </a:spcAft>
              <a:buNone/>
            </a:pPr>
            <a:r>
              <a:t/>
            </a:r>
            <a:endParaRPr/>
          </a:p>
        </p:txBody>
      </p:sp>
      <p:pic>
        <p:nvPicPr>
          <p:cNvPr id="158" name="Google Shape;158;p26"/>
          <p:cNvPicPr preferRelativeResize="0"/>
          <p:nvPr/>
        </p:nvPicPr>
        <p:blipFill>
          <a:blip r:embed="rId4">
            <a:alphaModFix/>
          </a:blip>
          <a:stretch>
            <a:fillRect/>
          </a:stretch>
        </p:blipFill>
        <p:spPr>
          <a:xfrm>
            <a:off x="450625" y="1543250"/>
            <a:ext cx="2512650" cy="1649256"/>
          </a:xfrm>
          <a:prstGeom prst="rect">
            <a:avLst/>
          </a:prstGeom>
          <a:noFill/>
          <a:ln>
            <a:noFill/>
          </a:ln>
        </p:spPr>
      </p:pic>
      <p:sp>
        <p:nvSpPr>
          <p:cNvPr id="159" name="Google Shape;159;p26"/>
          <p:cNvSpPr txBox="1"/>
          <p:nvPr/>
        </p:nvSpPr>
        <p:spPr>
          <a:xfrm>
            <a:off x="484950" y="3232775"/>
            <a:ext cx="26331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plt.title('Age-Titanic')</a:t>
            </a:r>
            <a:endParaRPr/>
          </a:p>
          <a:p>
            <a:pPr indent="0" lvl="0" marL="0" rtl="0" algn="l">
              <a:spcBef>
                <a:spcPts val="0"/>
              </a:spcBef>
              <a:spcAft>
                <a:spcPts val="0"/>
              </a:spcAft>
              <a:buClr>
                <a:schemeClr val="dk1"/>
              </a:buClr>
              <a:buSzPts val="1100"/>
              <a:buFont typeface="Arial"/>
              <a:buNone/>
            </a:pPr>
            <a:r>
              <a:rPr lang="en"/>
              <a:t>plt.hist(titanic.Age, edgeColor='black', bins=90) </a:t>
            </a:r>
            <a:endParaRPr/>
          </a:p>
          <a:p>
            <a:pPr indent="0" lvl="0" marL="0" rtl="0" algn="l">
              <a:spcBef>
                <a:spcPts val="0"/>
              </a:spcBef>
              <a:spcAft>
                <a:spcPts val="0"/>
              </a:spcAft>
              <a:buNone/>
            </a:pPr>
            <a:r>
              <a:t/>
            </a:r>
            <a:endParaRPr/>
          </a:p>
        </p:txBody>
      </p:sp>
      <p:pic>
        <p:nvPicPr>
          <p:cNvPr id="160" name="Google Shape;160;p26"/>
          <p:cNvPicPr preferRelativeResize="0"/>
          <p:nvPr/>
        </p:nvPicPr>
        <p:blipFill>
          <a:blip r:embed="rId5">
            <a:alphaModFix/>
          </a:blip>
          <a:stretch>
            <a:fillRect/>
          </a:stretch>
        </p:blipFill>
        <p:spPr>
          <a:xfrm>
            <a:off x="6172225" y="1488950"/>
            <a:ext cx="2630227" cy="1726425"/>
          </a:xfrm>
          <a:prstGeom prst="rect">
            <a:avLst/>
          </a:prstGeom>
          <a:noFill/>
          <a:ln>
            <a:noFill/>
          </a:ln>
        </p:spPr>
      </p:pic>
      <p:sp>
        <p:nvSpPr>
          <p:cNvPr id="161" name="Google Shape;161;p26"/>
          <p:cNvSpPr txBox="1"/>
          <p:nvPr/>
        </p:nvSpPr>
        <p:spPr>
          <a:xfrm>
            <a:off x="6554300" y="3215375"/>
            <a:ext cx="22626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plt.title('Age-Titanic')</a:t>
            </a:r>
            <a:endParaRPr/>
          </a:p>
          <a:p>
            <a:pPr indent="0" lvl="0" marL="0" rtl="0" algn="l">
              <a:spcBef>
                <a:spcPts val="0"/>
              </a:spcBef>
              <a:spcAft>
                <a:spcPts val="0"/>
              </a:spcAft>
              <a:buClr>
                <a:schemeClr val="dk1"/>
              </a:buClr>
              <a:buSzPts val="1100"/>
              <a:buFont typeface="Arial"/>
              <a:buNone/>
            </a:pPr>
            <a:r>
              <a:rPr lang="en"/>
              <a:t>plt.hist(titanic.Age, edgeColor='black', bins=20)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Gráficos de barras</a:t>
            </a:r>
            <a:endParaRPr/>
          </a:p>
        </p:txBody>
      </p:sp>
      <p:sp>
        <p:nvSpPr>
          <p:cNvPr id="167" name="Google Shape;167;p27"/>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200">
                <a:latin typeface="Roboto"/>
                <a:ea typeface="Roboto"/>
                <a:cs typeface="Roboto"/>
                <a:sym typeface="Roboto"/>
              </a:rPr>
              <a:t>Las tablas de frecuencia también pueden emplearse en datos cualitativos o categóricos , es decir la muestra no consiste de valores numéricos (datos cuantitativos ) sino que los datos se ordenan en categorías y se registra cuántas observaciones caen en cada categoría (las categorías pueden ser masculino , femenino o fumador, no fumador o clasificar según nivel educativo: primario, secundario, terciario, universitario, ninguno). Cuando los datos son categóricos las clases se dibujan con el mismo ancho.</a:t>
            </a:r>
            <a:endParaRPr sz="2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Ejemplo</a:t>
            </a:r>
            <a:endParaRPr/>
          </a:p>
        </p:txBody>
      </p:sp>
      <p:sp>
        <p:nvSpPr>
          <p:cNvPr id="173" name="Google Shape;173;p28"/>
          <p:cNvSpPr txBox="1"/>
          <p:nvPr>
            <p:ph idx="1" type="subTitle"/>
          </p:nvPr>
        </p:nvSpPr>
        <p:spPr>
          <a:xfrm>
            <a:off x="108476" y="979640"/>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174" name="Google Shape;174;p28"/>
          <p:cNvPicPr preferRelativeResize="0"/>
          <p:nvPr/>
        </p:nvPicPr>
        <p:blipFill>
          <a:blip r:embed="rId3">
            <a:alphaModFix/>
          </a:blip>
          <a:stretch>
            <a:fillRect/>
          </a:stretch>
        </p:blipFill>
        <p:spPr>
          <a:xfrm>
            <a:off x="4790675" y="984250"/>
            <a:ext cx="4064300" cy="3737024"/>
          </a:xfrm>
          <a:prstGeom prst="rect">
            <a:avLst/>
          </a:prstGeom>
          <a:noFill/>
          <a:ln>
            <a:noFill/>
          </a:ln>
        </p:spPr>
      </p:pic>
      <p:pic>
        <p:nvPicPr>
          <p:cNvPr id="175" name="Google Shape;175;p28"/>
          <p:cNvPicPr preferRelativeResize="0"/>
          <p:nvPr/>
        </p:nvPicPr>
        <p:blipFill rotWithShape="1">
          <a:blip r:embed="rId4">
            <a:alphaModFix/>
          </a:blip>
          <a:srcRect b="3128" l="941" r="0" t="0"/>
          <a:stretch/>
        </p:blipFill>
        <p:spPr>
          <a:xfrm>
            <a:off x="149075" y="993150"/>
            <a:ext cx="4259651" cy="3620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Medidas Descriptivas	</a:t>
            </a:r>
            <a:endParaRPr/>
          </a:p>
        </p:txBody>
      </p:sp>
      <p:sp>
        <p:nvSpPr>
          <p:cNvPr id="181" name="Google Shape;181;p29"/>
          <p:cNvSpPr txBox="1"/>
          <p:nvPr>
            <p:ph idx="1" type="subTitle"/>
          </p:nvPr>
        </p:nvSpPr>
        <p:spPr>
          <a:xfrm>
            <a:off x="331950" y="1213275"/>
            <a:ext cx="84903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sz="2400">
                <a:latin typeface="Roboto"/>
                <a:ea typeface="Roboto"/>
                <a:cs typeface="Roboto"/>
                <a:sym typeface="Roboto"/>
              </a:rPr>
              <a:t>Del mismo modo que las gráficas pueden mejorar la presentación de los datos, las descripciones numéricas también tienen gran valor. Se presentan varias medidas numéricas importantes para describir las características de los datos.</a:t>
            </a:r>
            <a:endParaRPr sz="2400">
              <a:latin typeface="Roboto"/>
              <a:ea typeface="Roboto"/>
              <a:cs typeface="Roboto"/>
              <a:sym typeface="Roboto"/>
            </a:endParaRPr>
          </a:p>
          <a:p>
            <a:pPr indent="0" lvl="0" marL="0" rtl="0" algn="just">
              <a:spcBef>
                <a:spcPts val="0"/>
              </a:spcBef>
              <a:spcAft>
                <a:spcPts val="0"/>
              </a:spcAft>
              <a:buNone/>
            </a:pPr>
            <a:r>
              <a:rPr lang="en" sz="2400">
                <a:latin typeface="Roboto"/>
                <a:ea typeface="Roboto"/>
                <a:cs typeface="Roboto"/>
                <a:sym typeface="Roboto"/>
              </a:rPr>
              <a:t>Una característica importante de un conjunto de números es su localización o tendencia central .</a:t>
            </a:r>
            <a:endParaRPr sz="24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Medidas de localización - Media</a:t>
            </a:r>
            <a:endParaRPr/>
          </a:p>
        </p:txBody>
      </p:sp>
      <p:sp>
        <p:nvSpPr>
          <p:cNvPr id="187" name="Google Shape;187;p30"/>
          <p:cNvSpPr txBox="1"/>
          <p:nvPr>
            <p:ph idx="1" type="subTitle"/>
          </p:nvPr>
        </p:nvSpPr>
        <p:spPr>
          <a:xfrm>
            <a:off x="326550" y="1347171"/>
            <a:ext cx="8327100" cy="19566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latin typeface="Roboto"/>
                <a:ea typeface="Roboto"/>
                <a:cs typeface="Roboto"/>
                <a:sym typeface="Roboto"/>
              </a:rPr>
              <a:t>La medida más común de localización o centro de un grupo de datos es el promedio aritmético ordinario o media. Ya que casi siempre se considera a los datos como una muestra, la media aritmética se conoce como media muestral.</a:t>
            </a:r>
            <a:endParaRPr sz="2400">
              <a:latin typeface="Roboto"/>
              <a:ea typeface="Roboto"/>
              <a:cs typeface="Roboto"/>
              <a:sym typeface="Roboto"/>
            </a:endParaRPr>
          </a:p>
        </p:txBody>
      </p:sp>
      <p:pic>
        <p:nvPicPr>
          <p:cNvPr id="188" name="Google Shape;188;p30"/>
          <p:cNvPicPr preferRelativeResize="0"/>
          <p:nvPr/>
        </p:nvPicPr>
        <p:blipFill>
          <a:blip r:embed="rId3">
            <a:alphaModFix/>
          </a:blip>
          <a:stretch>
            <a:fillRect/>
          </a:stretch>
        </p:blipFill>
        <p:spPr>
          <a:xfrm>
            <a:off x="2128800" y="3232377"/>
            <a:ext cx="4886400" cy="94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de la media	</a:t>
            </a:r>
            <a:endParaRPr/>
          </a:p>
        </p:txBody>
      </p:sp>
      <p:sp>
        <p:nvSpPr>
          <p:cNvPr id="194" name="Google Shape;194;p31"/>
          <p:cNvSpPr txBox="1"/>
          <p:nvPr>
            <p:ph idx="1" type="subTitle"/>
          </p:nvPr>
        </p:nvSpPr>
        <p:spPr>
          <a:xfrm>
            <a:off x="169275" y="1079774"/>
            <a:ext cx="8327100" cy="1645200"/>
          </a:xfrm>
          <a:prstGeom prst="rect">
            <a:avLst/>
          </a:prstGeom>
        </p:spPr>
        <p:txBody>
          <a:bodyPr anchorCtr="0" anchor="t" bIns="76025" lIns="76025" spcFirstLastPara="1" rIns="76025" wrap="square" tIns="76025">
            <a:noAutofit/>
          </a:bodyPr>
          <a:lstStyle/>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Su cálculo es muy sencillo y en él intervienen todos los datos.</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Su valor es único para una serie de datos dada.</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 sz="2400">
                <a:latin typeface="Roboto"/>
                <a:ea typeface="Roboto"/>
                <a:cs typeface="Roboto"/>
                <a:sym typeface="Roboto"/>
              </a:rPr>
              <a:t>Se usa con frecuencia para comparar poblaciones, aunque es más apropiado acompañarla de una medida de dispersión.</a:t>
            </a:r>
            <a:endParaRPr sz="2400">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dk1"/>
              </a:solidFill>
              <a:latin typeface="Roboto"/>
              <a:ea typeface="Roboto"/>
              <a:cs typeface="Roboto"/>
              <a:sym typeface="Roboto"/>
            </a:endParaRPr>
          </a:p>
        </p:txBody>
      </p:sp>
      <p:sp>
        <p:nvSpPr>
          <p:cNvPr id="195" name="Google Shape;195;p31"/>
          <p:cNvSpPr txBox="1"/>
          <p:nvPr/>
        </p:nvSpPr>
        <p:spPr>
          <a:xfrm>
            <a:off x="4730850" y="4182975"/>
            <a:ext cx="3315900" cy="8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Repaso de la clase anterior</a:t>
            </a:r>
            <a:endParaRPr sz="3600"/>
          </a:p>
        </p:txBody>
      </p:sp>
      <p:sp>
        <p:nvSpPr>
          <p:cNvPr id="70" name="Google Shape;70;p14"/>
          <p:cNvSpPr txBox="1"/>
          <p:nvPr>
            <p:ph idx="1" type="subTitle"/>
          </p:nvPr>
        </p:nvSpPr>
        <p:spPr>
          <a:xfrm>
            <a:off x="326551" y="979640"/>
            <a:ext cx="8327100" cy="3184200"/>
          </a:xfrm>
          <a:prstGeom prst="rect">
            <a:avLst/>
          </a:prstGeom>
        </p:spPr>
        <p:txBody>
          <a:bodyPr anchorCtr="0" anchor="t" bIns="76025" lIns="76025" spcFirstLastPara="1" rIns="76025" wrap="square" tIns="76025">
            <a:noAutofit/>
          </a:bodyPr>
          <a:lstStyle/>
          <a:p>
            <a:pPr indent="-393700" lvl="0" marL="457200" rtl="0" algn="l">
              <a:spcBef>
                <a:spcPts val="0"/>
              </a:spcBef>
              <a:spcAft>
                <a:spcPts val="0"/>
              </a:spcAft>
              <a:buSzPts val="2600"/>
              <a:buFont typeface="Roboto"/>
              <a:buChar char="●"/>
            </a:pPr>
            <a:r>
              <a:rPr lang="en" sz="2600">
                <a:latin typeface="Roboto"/>
                <a:ea typeface="Roboto"/>
                <a:cs typeface="Roboto"/>
                <a:sym typeface="Roboto"/>
              </a:rPr>
              <a:t>Estudiamos en profundidad el concepto de Probabilidad, estudiando sus tres variantes: probabilidad clásica, probabilidad frecuentista y probabilidad subjetiva</a:t>
            </a:r>
            <a:endParaRPr sz="2600">
              <a:latin typeface="Roboto"/>
              <a:ea typeface="Roboto"/>
              <a:cs typeface="Roboto"/>
              <a:sym typeface="Roboto"/>
            </a:endParaRPr>
          </a:p>
          <a:p>
            <a:pPr indent="-393700" lvl="0" marL="457200" rtl="0" algn="l">
              <a:spcBef>
                <a:spcPts val="0"/>
              </a:spcBef>
              <a:spcAft>
                <a:spcPts val="0"/>
              </a:spcAft>
              <a:buSzPts val="2600"/>
              <a:buFont typeface="Roboto"/>
              <a:buChar char="●"/>
            </a:pPr>
            <a:r>
              <a:rPr lang="en" sz="2600">
                <a:latin typeface="Roboto"/>
                <a:ea typeface="Roboto"/>
                <a:cs typeface="Roboto"/>
                <a:sym typeface="Roboto"/>
              </a:rPr>
              <a:t>Examinamos la clasificación de los datos: variables cuantitativas y variables categóricas</a:t>
            </a:r>
            <a:endParaRPr sz="2600">
              <a:latin typeface="Roboto"/>
              <a:ea typeface="Roboto"/>
              <a:cs typeface="Roboto"/>
              <a:sym typeface="Roboto"/>
            </a:endParaRPr>
          </a:p>
          <a:p>
            <a:pPr indent="-393700" lvl="0" marL="457200" rtl="0" algn="l">
              <a:spcBef>
                <a:spcPts val="0"/>
              </a:spcBef>
              <a:spcAft>
                <a:spcPts val="0"/>
              </a:spcAft>
              <a:buSzPts val="2600"/>
              <a:buFont typeface="Roboto"/>
              <a:buChar char="●"/>
            </a:pPr>
            <a:r>
              <a:rPr lang="en" sz="2600">
                <a:latin typeface="Roboto"/>
                <a:ea typeface="Roboto"/>
                <a:cs typeface="Roboto"/>
                <a:sym typeface="Roboto"/>
              </a:rPr>
              <a:t>Revisamos el concepto de variable aleatoria</a:t>
            </a:r>
            <a:endParaRPr sz="2600">
              <a:latin typeface="Roboto"/>
              <a:ea typeface="Roboto"/>
              <a:cs typeface="Roboto"/>
              <a:sym typeface="Roboto"/>
            </a:endParaRPr>
          </a:p>
          <a:p>
            <a:pPr indent="-393700" lvl="0" marL="457200" rtl="0" algn="l">
              <a:spcBef>
                <a:spcPts val="0"/>
              </a:spcBef>
              <a:spcAft>
                <a:spcPts val="0"/>
              </a:spcAft>
              <a:buSzPts val="2600"/>
              <a:buFont typeface="Roboto"/>
              <a:buChar char="●"/>
            </a:pPr>
            <a:r>
              <a:rPr lang="en" sz="2600">
                <a:latin typeface="Roboto"/>
                <a:ea typeface="Roboto"/>
                <a:cs typeface="Roboto"/>
                <a:sym typeface="Roboto"/>
              </a:rPr>
              <a:t>Analizamos las distribuciones de las variables aleatorias </a:t>
            </a:r>
            <a:endParaRPr sz="2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solidFill>
                  <a:schemeClr val="lt1"/>
                </a:solidFill>
              </a:rPr>
              <a:t>Propiedades de la media	</a:t>
            </a:r>
            <a:endParaRPr>
              <a:solidFill>
                <a:schemeClr val="lt1"/>
              </a:solidFill>
            </a:endParaRPr>
          </a:p>
        </p:txBody>
      </p:sp>
      <p:sp>
        <p:nvSpPr>
          <p:cNvPr id="201" name="Google Shape;201;p32"/>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Se interpreta como "punto de equilibrio" o "centro de masas" </a:t>
            </a:r>
            <a:endParaRPr sz="2400">
              <a:solidFill>
                <a:schemeClr val="dk1"/>
              </a:solidFill>
              <a:latin typeface="Roboto"/>
              <a:ea typeface="Roboto"/>
              <a:cs typeface="Roboto"/>
              <a:sym typeface="Roboto"/>
            </a:endParaRPr>
          </a:p>
          <a:p>
            <a:pPr indent="-381000" lvl="0" marL="457200" rtl="0" algn="l">
              <a:spcBef>
                <a:spcPts val="0"/>
              </a:spcBef>
              <a:spcAft>
                <a:spcPts val="0"/>
              </a:spcAft>
              <a:buClr>
                <a:schemeClr val="dk1"/>
              </a:buClr>
              <a:buSzPts val="2400"/>
              <a:buChar char="●"/>
            </a:pPr>
            <a:r>
              <a:rPr lang="en" sz="2400">
                <a:solidFill>
                  <a:schemeClr val="dk1"/>
                </a:solidFill>
              </a:rPr>
              <a:t>Minimiza las desviaciones cuadráticas de los datos respecto de cualquier valor prefijado, esto es, el valor de </a:t>
            </a:r>
            <a:endParaRPr sz="24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b="1"/>
          </a:p>
        </p:txBody>
      </p:sp>
      <p:pic>
        <p:nvPicPr>
          <p:cNvPr id="202" name="Google Shape;202;p32"/>
          <p:cNvPicPr preferRelativeResize="0"/>
          <p:nvPr/>
        </p:nvPicPr>
        <p:blipFill>
          <a:blip r:embed="rId3">
            <a:alphaModFix/>
          </a:blip>
          <a:stretch>
            <a:fillRect/>
          </a:stretch>
        </p:blipFill>
        <p:spPr>
          <a:xfrm>
            <a:off x="2223642" y="3286950"/>
            <a:ext cx="2441325" cy="1121200"/>
          </a:xfrm>
          <a:prstGeom prst="rect">
            <a:avLst/>
          </a:prstGeom>
          <a:noFill/>
          <a:ln>
            <a:noFill/>
          </a:ln>
        </p:spPr>
      </p:pic>
      <p:sp>
        <p:nvSpPr>
          <p:cNvPr id="203" name="Google Shape;203;p32"/>
          <p:cNvSpPr txBox="1"/>
          <p:nvPr/>
        </p:nvSpPr>
        <p:spPr>
          <a:xfrm>
            <a:off x="4828925" y="3661875"/>
            <a:ext cx="17001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es mínimo cuando</a:t>
            </a:r>
            <a:endParaRPr>
              <a:solidFill>
                <a:schemeClr val="dk1"/>
              </a:solidFill>
            </a:endParaRPr>
          </a:p>
        </p:txBody>
      </p:sp>
      <p:pic>
        <p:nvPicPr>
          <p:cNvPr id="204" name="Google Shape;204;p32"/>
          <p:cNvPicPr preferRelativeResize="0"/>
          <p:nvPr/>
        </p:nvPicPr>
        <p:blipFill>
          <a:blip r:embed="rId4">
            <a:alphaModFix/>
          </a:blip>
          <a:stretch>
            <a:fillRect/>
          </a:stretch>
        </p:blipFill>
        <p:spPr>
          <a:xfrm>
            <a:off x="6529025" y="3603805"/>
            <a:ext cx="1207196" cy="48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Inconvenientes </a:t>
            </a:r>
            <a:endParaRPr/>
          </a:p>
        </p:txBody>
      </p:sp>
      <p:sp>
        <p:nvSpPr>
          <p:cNvPr id="210" name="Google Shape;210;p33"/>
          <p:cNvSpPr txBox="1"/>
          <p:nvPr>
            <p:ph idx="1" type="subTitle"/>
          </p:nvPr>
        </p:nvSpPr>
        <p:spPr>
          <a:xfrm>
            <a:off x="250350" y="1106100"/>
            <a:ext cx="8490300" cy="3184200"/>
          </a:xfrm>
          <a:prstGeom prst="rect">
            <a:avLst/>
          </a:prstGeom>
        </p:spPr>
        <p:txBody>
          <a:bodyPr anchorCtr="0" anchor="t" bIns="76025" lIns="76025" spcFirstLastPara="1" rIns="76025" wrap="square" tIns="76025">
            <a:noAutofit/>
          </a:bodyPr>
          <a:lstStyle/>
          <a:p>
            <a:pPr indent="-381000" lvl="0" marL="457200" rtl="0" algn="l">
              <a:spcBef>
                <a:spcPts val="0"/>
              </a:spcBef>
              <a:spcAft>
                <a:spcPts val="0"/>
              </a:spcAft>
              <a:buSzPts val="2400"/>
              <a:buFont typeface="Roboto"/>
              <a:buChar char="●"/>
            </a:pPr>
            <a:r>
              <a:rPr lang="en" sz="2400">
                <a:solidFill>
                  <a:schemeClr val="dk1"/>
                </a:solidFill>
                <a:latin typeface="Roboto"/>
                <a:ea typeface="Roboto"/>
                <a:cs typeface="Roboto"/>
                <a:sym typeface="Roboto"/>
              </a:rPr>
              <a:t>Para datos agrupados en intervalos (variables continuas) su valor oscila en función de la cantidad y amplitud de los intervalos que se consideren.</a:t>
            </a:r>
            <a:endParaRPr sz="2400">
              <a:solidFill>
                <a:schemeClr val="dk1"/>
              </a:solidFill>
              <a:latin typeface="Roboto"/>
              <a:ea typeface="Roboto"/>
              <a:cs typeface="Roboto"/>
              <a:sym typeface="Roboto"/>
            </a:endParaRPr>
          </a:p>
          <a:p>
            <a:pPr indent="-381000" lvl="0" marL="457200" rtl="0" algn="l">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Es una medida a cuyo significado afecta sobremanera la dispersión, de modo que cuanto menos homogéneos sean los datos, menos información proporciona</a:t>
            </a:r>
            <a:endParaRPr sz="2400">
              <a:solidFill>
                <a:schemeClr val="dk1"/>
              </a:solidFill>
              <a:latin typeface="Roboto"/>
              <a:ea typeface="Roboto"/>
              <a:cs typeface="Roboto"/>
              <a:sym typeface="Roboto"/>
            </a:endParaRPr>
          </a:p>
          <a:p>
            <a:pPr indent="-381000" lvl="0" marL="457200" rtl="0" algn="l">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En el cálculo de la media no todos los valores contribuyen de la misma manera. Los valores altos tienen más peso que los valores cercanos a cero</a:t>
            </a:r>
            <a:endParaRPr sz="24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Mediana	</a:t>
            </a:r>
            <a:endParaRPr/>
          </a:p>
        </p:txBody>
      </p:sp>
      <p:sp>
        <p:nvSpPr>
          <p:cNvPr id="216" name="Google Shape;216;p34"/>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R</a:t>
            </a:r>
            <a:r>
              <a:rPr lang="en" sz="2400">
                <a:latin typeface="Roboto"/>
                <a:ea typeface="Roboto"/>
                <a:cs typeface="Roboto"/>
                <a:sym typeface="Roboto"/>
              </a:rPr>
              <a:t>epresenta el valor de la variable de posición central en un conjunto de datos </a:t>
            </a:r>
            <a:r>
              <a:rPr b="1" lang="en" sz="2400">
                <a:latin typeface="Roboto"/>
                <a:ea typeface="Roboto"/>
                <a:cs typeface="Roboto"/>
                <a:sym typeface="Roboto"/>
              </a:rPr>
              <a:t>ordenados.</a:t>
            </a:r>
            <a:endParaRPr b="1"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Existen dos métodos para el cálculo de la mediana:</a:t>
            </a:r>
            <a:endParaRPr sz="2400">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AutoNum type="arabicPeriod"/>
            </a:pPr>
            <a:r>
              <a:rPr lang="en" sz="2400">
                <a:latin typeface="Roboto"/>
                <a:ea typeface="Roboto"/>
                <a:cs typeface="Roboto"/>
                <a:sym typeface="Roboto"/>
              </a:rPr>
              <a:t>Considerando los datos en forma individual, sin agruparlos.</a:t>
            </a:r>
            <a:endParaRPr sz="2400">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AutoNum type="arabicPeriod"/>
            </a:pPr>
            <a:r>
              <a:rPr lang="en" sz="2400">
                <a:latin typeface="Roboto"/>
                <a:ea typeface="Roboto"/>
                <a:cs typeface="Roboto"/>
                <a:sym typeface="Roboto"/>
              </a:rPr>
              <a:t>Utilizando los datos agrupados en intervalos de clase.</a:t>
            </a:r>
            <a:endParaRPr sz="2400">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de la mediana	</a:t>
            </a:r>
            <a:endParaRPr/>
          </a:p>
        </p:txBody>
      </p:sp>
      <p:sp>
        <p:nvSpPr>
          <p:cNvPr id="222" name="Google Shape;222;p35"/>
          <p:cNvSpPr txBox="1"/>
          <p:nvPr>
            <p:ph idx="1" type="subTitle"/>
          </p:nvPr>
        </p:nvSpPr>
        <p:spPr>
          <a:xfrm>
            <a:off x="122050" y="903450"/>
            <a:ext cx="8694900" cy="4541400"/>
          </a:xfrm>
          <a:prstGeom prst="rect">
            <a:avLst/>
          </a:prstGeom>
        </p:spPr>
        <p:txBody>
          <a:bodyPr anchorCtr="0" anchor="t" bIns="76025" lIns="76025" spcFirstLastPara="1" rIns="76025" wrap="square" tIns="76025">
            <a:noAutofit/>
          </a:bodyPr>
          <a:lstStyle/>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Fácil de calcular si el número de observaciones no es muy grande.</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No se ve influenciada por valores extremos, ya que solo influyen los valores centrales.</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Se puede calcular para cualquier tipos de datos cuantitativos, incluso los datos con clase de extremo abierto.</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Es la medida de tendencia central más representativa en el caso de variables que solo admiten la escala ordinal.</a:t>
            </a:r>
            <a:endParaRPr sz="2400">
              <a:latin typeface="Roboto"/>
              <a:ea typeface="Roboto"/>
              <a:cs typeface="Roboto"/>
              <a:sym typeface="Roboto"/>
            </a:endParaRPr>
          </a:p>
          <a:p>
            <a:pPr indent="0" lvl="0" marL="0" rtl="0" algn="just">
              <a:spcBef>
                <a:spcPts val="0"/>
              </a:spcBef>
              <a:spcAft>
                <a:spcPts val="0"/>
              </a:spcAft>
              <a:buNone/>
            </a:pPr>
            <a:r>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Inconvenientes 	</a:t>
            </a:r>
            <a:endParaRPr/>
          </a:p>
        </p:txBody>
      </p:sp>
      <p:sp>
        <p:nvSpPr>
          <p:cNvPr id="228" name="Google Shape;228;p36"/>
          <p:cNvSpPr txBox="1"/>
          <p:nvPr>
            <p:ph idx="1" type="subTitle"/>
          </p:nvPr>
        </p:nvSpPr>
        <p:spPr>
          <a:xfrm>
            <a:off x="201676" y="1188540"/>
            <a:ext cx="8327100" cy="3184200"/>
          </a:xfrm>
          <a:prstGeom prst="rect">
            <a:avLst/>
          </a:prstGeom>
        </p:spPr>
        <p:txBody>
          <a:bodyPr anchorCtr="0" anchor="t" bIns="76025" lIns="76025" spcFirstLastPara="1" rIns="76025" wrap="square" tIns="76025">
            <a:noAutofit/>
          </a:bodyPr>
          <a:lstStyle/>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No utiliza en su “cálculo” toda la información disponible.</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No pondera cada valor por el número de veces que se ha repetido.</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Hay que ordenar los datos antes de determinarla.</a:t>
            </a:r>
            <a:endParaRPr sz="2400">
              <a:latin typeface="Roboto"/>
              <a:ea typeface="Roboto"/>
              <a:cs typeface="Roboto"/>
              <a:sym typeface="Roboto"/>
            </a:endParaRPr>
          </a:p>
          <a:p>
            <a:pPr indent="0" lvl="0" marL="457200" rtl="0" algn="just">
              <a:lnSpc>
                <a:spcPct val="115000"/>
              </a:lnSpc>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Moda</a:t>
            </a:r>
            <a:endParaRPr/>
          </a:p>
        </p:txBody>
      </p:sp>
      <p:sp>
        <p:nvSpPr>
          <p:cNvPr id="234" name="Google Shape;234;p37"/>
          <p:cNvSpPr txBox="1"/>
          <p:nvPr>
            <p:ph idx="1" type="subTitle"/>
          </p:nvPr>
        </p:nvSpPr>
        <p:spPr>
          <a:xfrm>
            <a:off x="326551" y="137551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La moda es la observación que se presenta con mayor frecuencia en la muestra</a:t>
            </a:r>
            <a:endParaRPr sz="2400">
              <a:latin typeface="Roboto"/>
              <a:ea typeface="Roboto"/>
              <a:cs typeface="Roboto"/>
              <a:sym typeface="Roboto"/>
            </a:endParaRPr>
          </a:p>
        </p:txBody>
      </p:sp>
      <p:pic>
        <p:nvPicPr>
          <p:cNvPr id="235" name="Google Shape;235;p37"/>
          <p:cNvPicPr preferRelativeResize="0"/>
          <p:nvPr/>
        </p:nvPicPr>
        <p:blipFill>
          <a:blip r:embed="rId3">
            <a:alphaModFix amt="70000"/>
          </a:blip>
          <a:stretch>
            <a:fillRect/>
          </a:stretch>
        </p:blipFill>
        <p:spPr>
          <a:xfrm>
            <a:off x="2748950" y="2555713"/>
            <a:ext cx="3086100" cy="1476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de la moda	</a:t>
            </a:r>
            <a:endParaRPr/>
          </a:p>
        </p:txBody>
      </p:sp>
      <p:sp>
        <p:nvSpPr>
          <p:cNvPr id="241" name="Google Shape;241;p38"/>
          <p:cNvSpPr txBox="1"/>
          <p:nvPr>
            <p:ph idx="1" type="subTitle"/>
          </p:nvPr>
        </p:nvSpPr>
        <p:spPr>
          <a:xfrm>
            <a:off x="216300" y="1060950"/>
            <a:ext cx="8600400" cy="3184200"/>
          </a:xfrm>
          <a:prstGeom prst="rect">
            <a:avLst/>
          </a:prstGeom>
        </p:spPr>
        <p:txBody>
          <a:bodyPr anchorCtr="0" anchor="t" bIns="76025" lIns="76025" spcFirstLastPara="1" rIns="76025" wrap="square" tIns="76025">
            <a:noAutofit/>
          </a:bodyPr>
          <a:lstStyle/>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No requiere cálculos.</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Puede usarse para datos tanto cuantitativos como cualitativos.</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Fácil de interpretar.</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No se ve influenciada por valores extremos.</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Se puede calcular en clases de extremo abierto.</a:t>
            </a:r>
            <a:endParaRPr sz="24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Inconvenientes </a:t>
            </a:r>
            <a:endParaRPr/>
          </a:p>
        </p:txBody>
      </p:sp>
      <p:sp>
        <p:nvSpPr>
          <p:cNvPr id="247" name="Google Shape;247;p39"/>
          <p:cNvSpPr txBox="1"/>
          <p:nvPr>
            <p:ph idx="1" type="subTitle"/>
          </p:nvPr>
        </p:nvSpPr>
        <p:spPr>
          <a:xfrm>
            <a:off x="408151" y="1095490"/>
            <a:ext cx="8327100" cy="3184200"/>
          </a:xfrm>
          <a:prstGeom prst="rect">
            <a:avLst/>
          </a:prstGeom>
        </p:spPr>
        <p:txBody>
          <a:bodyPr anchorCtr="0" anchor="t" bIns="76025" lIns="76025" spcFirstLastPara="1" rIns="76025" wrap="square" tIns="76025">
            <a:noAutofit/>
          </a:bodyPr>
          <a:lstStyle/>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Para conjuntos pequeños de datos su valor no tiene casi utilidad, si es que de hecho existe. Solo tiene significado en el caso de una gran cantidad de datos.</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No utiliza toda la información disponible.</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No siempre existe, si los datos no se repiten.</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En ocasiones, el azar hace que una sola observación no represente el valor más frecuente del conjunto de datos.</a:t>
            </a:r>
            <a:endParaRPr sz="2400">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latin typeface="Roboto"/>
                <a:ea typeface="Roboto"/>
                <a:cs typeface="Roboto"/>
                <a:sym typeface="Roboto"/>
              </a:rPr>
              <a:t>Difícil de interpretar si los datos tiene 3 o más modas.</a:t>
            </a:r>
            <a:endParaRPr sz="2400">
              <a:latin typeface="Roboto"/>
              <a:ea typeface="Roboto"/>
              <a:cs typeface="Roboto"/>
              <a:sym typeface="Roboto"/>
            </a:endParaRPr>
          </a:p>
          <a:p>
            <a:pPr indent="0" lvl="0" marL="0" rtl="0" algn="just">
              <a:spcBef>
                <a:spcPts val="0"/>
              </a:spcBef>
              <a:spcAft>
                <a:spcPts val="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El engañoso término medio </a:t>
            </a:r>
            <a:endParaRPr/>
          </a:p>
        </p:txBody>
      </p:sp>
      <p:sp>
        <p:nvSpPr>
          <p:cNvPr id="253" name="Google Shape;253;p40"/>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a:solidFill>
                  <a:schemeClr val="dk1"/>
                </a:solidFill>
              </a:rPr>
              <a:t>Martín Gardner en su libro “¡Aja! Paradojas” nos cuenta la historia de la fábrica del Sr. Artilugio (PRODILUGIO S.A.) y su nuevo empleado Félix, quien fuera víctima de los engaños de los parámetros estadísticos de posición. La dirección de PRODILUGIO está a cargo del Sr. Art ilugio, su hermano y seis parientes. La fuerza laboral consiste en cinco encargados y diez operarios. Los negocios van bien y la fábrica precisa un operario más. El Sr. Artilugio entrevista a Félix, candidato al puesto, y le explica que su empresa paga muy bien, ya que el salario medio es de $600 semanales. Al cabo de unos cuantos días, Félix quiso ver al jefe. Este fue su diálogo: Félix: -¡Me ha engañado usted! He hablado con los otros operarios y ninguno gana más de $200 a la semana. ¿Cómo puede ser que el salario medio sea de $600? Sr. Artilugio: -Vamos Félix, no se excite. El salario medio es de $600 y se lo voy a demostrar. Vea esta nómina por favor. </a:t>
            </a:r>
            <a:endParaRPr>
              <a:solidFill>
                <a:schemeClr val="dk1"/>
              </a:solidFill>
            </a:endParaRPr>
          </a:p>
          <a:p>
            <a:pPr indent="0" lvl="0" marL="0" rtl="0" algn="just">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El engañoso término medio </a:t>
            </a:r>
            <a:endParaRPr/>
          </a:p>
        </p:txBody>
      </p:sp>
      <p:pic>
        <p:nvPicPr>
          <p:cNvPr id="259" name="Google Shape;259;p41"/>
          <p:cNvPicPr preferRelativeResize="0"/>
          <p:nvPr/>
        </p:nvPicPr>
        <p:blipFill>
          <a:blip r:embed="rId3">
            <a:alphaModFix/>
          </a:blip>
          <a:stretch>
            <a:fillRect/>
          </a:stretch>
        </p:blipFill>
        <p:spPr>
          <a:xfrm>
            <a:off x="609300" y="1404925"/>
            <a:ext cx="7924800" cy="2333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Definición de probabilidad</a:t>
            </a:r>
            <a:endParaRPr/>
          </a:p>
        </p:txBody>
      </p:sp>
      <p:sp>
        <p:nvSpPr>
          <p:cNvPr id="76" name="Google Shape;76;p15"/>
          <p:cNvSpPr txBox="1"/>
          <p:nvPr>
            <p:ph idx="1" type="subTitle"/>
          </p:nvPr>
        </p:nvSpPr>
        <p:spPr>
          <a:xfrm>
            <a:off x="326551" y="979640"/>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La </a:t>
            </a:r>
            <a:r>
              <a:rPr b="1" lang="en" sz="2400">
                <a:solidFill>
                  <a:schemeClr val="dk1"/>
                </a:solidFill>
                <a:latin typeface="Roboto"/>
                <a:ea typeface="Roboto"/>
                <a:cs typeface="Roboto"/>
                <a:sym typeface="Roboto"/>
              </a:rPr>
              <a:t>probabilidad</a:t>
            </a:r>
            <a:r>
              <a:rPr lang="en" sz="2400">
                <a:solidFill>
                  <a:schemeClr val="dk1"/>
                </a:solidFill>
                <a:latin typeface="Roboto"/>
                <a:ea typeface="Roboto"/>
                <a:cs typeface="Roboto"/>
                <a:sym typeface="Roboto"/>
              </a:rPr>
              <a:t> es una medida de la certidumbre asociada a un suceso o evento futuro y suele expresarse como un número entre 0 y 1 (o entre 0 % y 100 %).</a:t>
            </a:r>
            <a:endParaRPr sz="24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Una forma tradicional de estimar algunas probabilidades sería obtener la frecuencia de un acontecimiento determinado mediante la realización de experimentos aleatorios</a:t>
            </a:r>
            <a:r>
              <a:rPr lang="en" sz="2400">
                <a:solidFill>
                  <a:schemeClr val="dk1"/>
                </a:solidFill>
                <a:latin typeface="Roboto"/>
                <a:ea typeface="Roboto"/>
                <a:cs typeface="Roboto"/>
                <a:sym typeface="Roboto"/>
              </a:rPr>
              <a:t>, de los que se conocen todos los resultados posibles, bajo condiciones </a:t>
            </a:r>
            <a:r>
              <a:rPr i="1" lang="en" sz="2400">
                <a:solidFill>
                  <a:schemeClr val="dk1"/>
                </a:solidFill>
                <a:latin typeface="Roboto"/>
                <a:ea typeface="Roboto"/>
                <a:cs typeface="Roboto"/>
                <a:sym typeface="Roboto"/>
              </a:rPr>
              <a:t>suficientemente</a:t>
            </a:r>
            <a:r>
              <a:rPr lang="en" sz="2400">
                <a:solidFill>
                  <a:schemeClr val="dk1"/>
                </a:solidFill>
                <a:latin typeface="Roboto"/>
                <a:ea typeface="Roboto"/>
                <a:cs typeface="Roboto"/>
                <a:sym typeface="Roboto"/>
              </a:rPr>
              <a:t> estables.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El engañoso término medio </a:t>
            </a:r>
            <a:endParaRPr/>
          </a:p>
        </p:txBody>
      </p:sp>
      <p:pic>
        <p:nvPicPr>
          <p:cNvPr id="265" name="Google Shape;265;p42"/>
          <p:cNvPicPr preferRelativeResize="0"/>
          <p:nvPr/>
        </p:nvPicPr>
        <p:blipFill>
          <a:blip r:embed="rId3">
            <a:alphaModFix/>
          </a:blip>
          <a:stretch>
            <a:fillRect/>
          </a:stretch>
        </p:blipFill>
        <p:spPr>
          <a:xfrm>
            <a:off x="409575" y="1066800"/>
            <a:ext cx="8324850" cy="300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43"/>
          <p:cNvPicPr preferRelativeResize="0"/>
          <p:nvPr/>
        </p:nvPicPr>
        <p:blipFill>
          <a:blip r:embed="rId3">
            <a:alphaModFix/>
          </a:blip>
          <a:stretch>
            <a:fillRect/>
          </a:stretch>
        </p:blipFill>
        <p:spPr>
          <a:xfrm>
            <a:off x="484825" y="1082850"/>
            <a:ext cx="7855800" cy="3488824"/>
          </a:xfrm>
          <a:prstGeom prst="rect">
            <a:avLst/>
          </a:prstGeom>
          <a:noFill/>
          <a:ln>
            <a:noFill/>
          </a:ln>
        </p:spPr>
      </p:pic>
      <p:sp>
        <p:nvSpPr>
          <p:cNvPr id="271" name="Google Shape;271;p4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El engañoso término medio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p</a:t>
            </a:r>
            <a:r>
              <a:rPr lang="en">
                <a:solidFill>
                  <a:schemeClr val="lt1"/>
                </a:solidFill>
              </a:rPr>
              <a:t>ercentiles</a:t>
            </a:r>
            <a:endParaRPr>
              <a:solidFill>
                <a:schemeClr val="lt1"/>
              </a:solidFill>
            </a:endParaRPr>
          </a:p>
        </p:txBody>
      </p:sp>
      <p:sp>
        <p:nvSpPr>
          <p:cNvPr id="277" name="Google Shape;277;p44"/>
          <p:cNvSpPr txBox="1"/>
          <p:nvPr/>
        </p:nvSpPr>
        <p:spPr>
          <a:xfrm>
            <a:off x="1591975" y="3498400"/>
            <a:ext cx="60720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hlink"/>
                </a:solidFill>
                <a:latin typeface="Roboto"/>
                <a:ea typeface="Roboto"/>
                <a:cs typeface="Roboto"/>
                <a:sym typeface="Roboto"/>
                <a:hlinkClick r:id="rId3"/>
              </a:rPr>
              <a:t>tablas de crecimiento de niños</a:t>
            </a:r>
            <a:endParaRPr sz="2400">
              <a:latin typeface="Roboto"/>
              <a:ea typeface="Roboto"/>
              <a:cs typeface="Roboto"/>
              <a:sym typeface="Roboto"/>
            </a:endParaRPr>
          </a:p>
        </p:txBody>
      </p:sp>
      <p:sp>
        <p:nvSpPr>
          <p:cNvPr id="278" name="Google Shape;278;p44"/>
          <p:cNvSpPr txBox="1"/>
          <p:nvPr/>
        </p:nvSpPr>
        <p:spPr>
          <a:xfrm>
            <a:off x="439075" y="1248250"/>
            <a:ext cx="8377800" cy="16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El </a:t>
            </a:r>
            <a:r>
              <a:rPr b="1" lang="en" sz="2400">
                <a:solidFill>
                  <a:schemeClr val="dk1"/>
                </a:solidFill>
                <a:latin typeface="Roboto"/>
                <a:ea typeface="Roboto"/>
                <a:cs typeface="Roboto"/>
                <a:sym typeface="Roboto"/>
              </a:rPr>
              <a:t>percentil</a:t>
            </a:r>
            <a:r>
              <a:rPr lang="en" sz="2400">
                <a:solidFill>
                  <a:schemeClr val="dk1"/>
                </a:solidFill>
                <a:latin typeface="Roboto"/>
                <a:ea typeface="Roboto"/>
                <a:cs typeface="Roboto"/>
                <a:sym typeface="Roboto"/>
              </a:rPr>
              <a:t> es una medida de posición usada en estadística que indica que una vez ordenados los datos de menor a mayor, el valor de la variable por debajo del cual se encuentra un porcentaje dado de observaciones en un grupo de observaciones.</a:t>
            </a:r>
            <a:endParaRPr sz="24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boxplots</a:t>
            </a:r>
            <a:endParaRPr>
              <a:solidFill>
                <a:schemeClr val="lt1"/>
              </a:solidFill>
            </a:endParaRPr>
          </a:p>
        </p:txBody>
      </p:sp>
      <p:sp>
        <p:nvSpPr>
          <p:cNvPr id="284" name="Google Shape;284;p45"/>
          <p:cNvSpPr txBox="1"/>
          <p:nvPr/>
        </p:nvSpPr>
        <p:spPr>
          <a:xfrm>
            <a:off x="439075" y="1248250"/>
            <a:ext cx="8377800" cy="16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Roboto"/>
              <a:ea typeface="Roboto"/>
              <a:cs typeface="Roboto"/>
              <a:sym typeface="Roboto"/>
            </a:endParaRPr>
          </a:p>
        </p:txBody>
      </p:sp>
      <p:pic>
        <p:nvPicPr>
          <p:cNvPr id="285" name="Google Shape;285;p45"/>
          <p:cNvPicPr preferRelativeResize="0"/>
          <p:nvPr/>
        </p:nvPicPr>
        <p:blipFill>
          <a:blip r:embed="rId3">
            <a:alphaModFix/>
          </a:blip>
          <a:stretch>
            <a:fillRect/>
          </a:stretch>
        </p:blipFill>
        <p:spPr>
          <a:xfrm>
            <a:off x="1055650" y="1040300"/>
            <a:ext cx="6546701" cy="3273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Medidas de variabilidad</a:t>
            </a:r>
            <a:endParaRPr/>
          </a:p>
        </p:txBody>
      </p:sp>
      <p:sp>
        <p:nvSpPr>
          <p:cNvPr id="291" name="Google Shape;291;p46"/>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latin typeface="Roboto"/>
                <a:ea typeface="Roboto"/>
                <a:cs typeface="Roboto"/>
                <a:sym typeface="Roboto"/>
              </a:rPr>
              <a:t>La localización o tendencia central no necesariamente proporciona información suficiente para describir datos de manera adecuada.</a:t>
            </a:r>
            <a:endParaRPr sz="2400">
              <a:latin typeface="Roboto"/>
              <a:ea typeface="Roboto"/>
              <a:cs typeface="Roboto"/>
              <a:sym typeface="Roboto"/>
            </a:endParaRPr>
          </a:p>
          <a:p>
            <a:pPr indent="0" lvl="0" marL="0" rtl="0" algn="just">
              <a:spcBef>
                <a:spcPts val="0"/>
              </a:spcBef>
              <a:spcAft>
                <a:spcPts val="0"/>
              </a:spcAft>
              <a:buNone/>
            </a:pPr>
            <a:r>
              <a:rPr lang="en" sz="2400">
                <a:latin typeface="Roboto"/>
                <a:ea typeface="Roboto"/>
                <a:cs typeface="Roboto"/>
                <a:sym typeface="Roboto"/>
              </a:rPr>
              <a:t>Las medidas de variabilidad nos informan sobre el grado de concentración o dispersión que presentan los datos respecto a su promedio. </a:t>
            </a:r>
            <a:endParaRPr sz="2400">
              <a:latin typeface="Roboto"/>
              <a:ea typeface="Roboto"/>
              <a:cs typeface="Roboto"/>
              <a:sym typeface="Roboto"/>
            </a:endParaRPr>
          </a:p>
          <a:p>
            <a:pPr indent="0" lvl="0" marL="0" rtl="0" algn="just">
              <a:spcBef>
                <a:spcPts val="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Clasificación</a:t>
            </a:r>
            <a:endParaRPr/>
          </a:p>
        </p:txBody>
      </p:sp>
      <p:sp>
        <p:nvSpPr>
          <p:cNvPr id="297" name="Google Shape;297;p47"/>
          <p:cNvSpPr txBox="1"/>
          <p:nvPr>
            <p:ph idx="1" type="subTitle"/>
          </p:nvPr>
        </p:nvSpPr>
        <p:spPr>
          <a:xfrm>
            <a:off x="326550" y="1197925"/>
            <a:ext cx="3808800" cy="3184200"/>
          </a:xfrm>
          <a:prstGeom prst="rect">
            <a:avLst/>
          </a:prstGeom>
        </p:spPr>
        <p:txBody>
          <a:bodyPr anchorCtr="0" anchor="t" bIns="76025" lIns="76025" spcFirstLastPara="1" rIns="76025" wrap="square" tIns="76025">
            <a:noAutofit/>
          </a:bodyPr>
          <a:lstStyle/>
          <a:p>
            <a:pPr indent="0" lvl="0" marL="0" rtl="0" algn="l">
              <a:lnSpc>
                <a:spcPct val="115000"/>
              </a:lnSpc>
              <a:spcBef>
                <a:spcPts val="1400"/>
              </a:spcBef>
              <a:spcAft>
                <a:spcPts val="0"/>
              </a:spcAft>
              <a:buClr>
                <a:schemeClr val="dk1"/>
              </a:buClr>
              <a:buSzPts val="1100"/>
              <a:buFont typeface="Arial"/>
              <a:buNone/>
            </a:pPr>
            <a:r>
              <a:rPr b="1" lang="en" sz="2400" u="sng">
                <a:solidFill>
                  <a:schemeClr val="dk1"/>
                </a:solidFill>
              </a:rPr>
              <a:t>Medidas dimensionales</a:t>
            </a:r>
            <a:endParaRPr b="1" sz="2400" u="sng">
              <a:solidFill>
                <a:schemeClr val="dk1"/>
              </a:solidFill>
            </a:endParaRPr>
          </a:p>
          <a:p>
            <a:pPr indent="-381000" lvl="0" marL="457200" rtl="0" algn="l">
              <a:lnSpc>
                <a:spcPct val="115000"/>
              </a:lnSpc>
              <a:spcBef>
                <a:spcPts val="1400"/>
              </a:spcBef>
              <a:spcAft>
                <a:spcPts val="0"/>
              </a:spcAft>
              <a:buClr>
                <a:schemeClr val="dk1"/>
              </a:buClr>
              <a:buSzPts val="2400"/>
              <a:buChar char="●"/>
            </a:pPr>
            <a:r>
              <a:rPr b="1" lang="en" sz="2400">
                <a:solidFill>
                  <a:schemeClr val="dk1"/>
                </a:solidFill>
              </a:rPr>
              <a:t>Rango</a:t>
            </a:r>
            <a:endParaRPr b="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 sz="2400">
                <a:solidFill>
                  <a:schemeClr val="dk1"/>
                </a:solidFill>
              </a:rPr>
              <a:t>Rango intercuartílico</a:t>
            </a:r>
            <a:endParaRPr b="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 sz="2400">
                <a:solidFill>
                  <a:schemeClr val="dk1"/>
                </a:solidFill>
              </a:rPr>
              <a:t>Varianza</a:t>
            </a:r>
            <a:endParaRPr b="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 sz="2400">
                <a:solidFill>
                  <a:schemeClr val="dk1"/>
                </a:solidFill>
              </a:rPr>
              <a:t>Desviación típica </a:t>
            </a:r>
            <a:endParaRPr b="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 sz="2400">
                <a:solidFill>
                  <a:schemeClr val="dk1"/>
                </a:solidFill>
              </a:rPr>
              <a:t>covarianza</a:t>
            </a:r>
            <a:endParaRPr b="1" sz="2400">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b="1" sz="2400">
              <a:solidFill>
                <a:schemeClr val="dk1"/>
              </a:solidFill>
            </a:endParaRPr>
          </a:p>
          <a:p>
            <a:pPr indent="0" lvl="0" marL="0" rtl="0" algn="l">
              <a:spcBef>
                <a:spcPts val="40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None/>
            </a:pPr>
            <a:r>
              <a:t/>
            </a:r>
            <a:endParaRPr b="1" sz="2400" u="sng">
              <a:solidFill>
                <a:schemeClr val="dk1"/>
              </a:solidFill>
            </a:endParaRPr>
          </a:p>
        </p:txBody>
      </p:sp>
      <p:sp>
        <p:nvSpPr>
          <p:cNvPr id="298" name="Google Shape;298;p47"/>
          <p:cNvSpPr txBox="1"/>
          <p:nvPr>
            <p:ph idx="1" type="subTitle"/>
          </p:nvPr>
        </p:nvSpPr>
        <p:spPr>
          <a:xfrm>
            <a:off x="4212750" y="1197925"/>
            <a:ext cx="3808800" cy="3184200"/>
          </a:xfrm>
          <a:prstGeom prst="rect">
            <a:avLst/>
          </a:prstGeom>
        </p:spPr>
        <p:txBody>
          <a:bodyPr anchorCtr="0" anchor="t" bIns="76025" lIns="76025" spcFirstLastPara="1" rIns="76025" wrap="square" tIns="76025">
            <a:noAutofit/>
          </a:bodyPr>
          <a:lstStyle/>
          <a:p>
            <a:pPr indent="0" lvl="0" marL="0" rtl="0" algn="l">
              <a:lnSpc>
                <a:spcPct val="115000"/>
              </a:lnSpc>
              <a:spcBef>
                <a:spcPts val="1400"/>
              </a:spcBef>
              <a:spcAft>
                <a:spcPts val="0"/>
              </a:spcAft>
              <a:buNone/>
            </a:pPr>
            <a:r>
              <a:rPr b="1" lang="en" sz="2400" u="sng">
                <a:solidFill>
                  <a:schemeClr val="dk1"/>
                </a:solidFill>
              </a:rPr>
              <a:t>Medidas adimensionales</a:t>
            </a:r>
            <a:endParaRPr b="1" sz="2400" u="sng">
              <a:solidFill>
                <a:schemeClr val="dk1"/>
              </a:solidFill>
            </a:endParaRPr>
          </a:p>
          <a:p>
            <a:pPr indent="-381000" lvl="0" marL="457200" rtl="0" algn="l">
              <a:lnSpc>
                <a:spcPct val="115000"/>
              </a:lnSpc>
              <a:spcBef>
                <a:spcPts val="1400"/>
              </a:spcBef>
              <a:spcAft>
                <a:spcPts val="0"/>
              </a:spcAft>
              <a:buClr>
                <a:schemeClr val="dk1"/>
              </a:buClr>
              <a:buSzPts val="2400"/>
              <a:buChar char="●"/>
            </a:pPr>
            <a:r>
              <a:rPr b="1" lang="en" sz="2400">
                <a:solidFill>
                  <a:schemeClr val="dk1"/>
                </a:solidFill>
              </a:rPr>
              <a:t>Coeficiente de Pearson</a:t>
            </a:r>
            <a:endParaRPr b="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 sz="2400">
                <a:solidFill>
                  <a:schemeClr val="dk1"/>
                </a:solidFill>
              </a:rPr>
              <a:t>Rango intercuartílico</a:t>
            </a:r>
            <a:endParaRPr b="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 sz="2400">
                <a:solidFill>
                  <a:schemeClr val="dk1"/>
                </a:solidFill>
              </a:rPr>
              <a:t>Varianza</a:t>
            </a:r>
            <a:endParaRPr b="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 sz="2400">
                <a:solidFill>
                  <a:schemeClr val="dk1"/>
                </a:solidFill>
              </a:rPr>
              <a:t>Desviación típica </a:t>
            </a:r>
            <a:endParaRPr b="1" sz="2400">
              <a:solidFill>
                <a:schemeClr val="dk1"/>
              </a:solidFill>
            </a:endParaRPr>
          </a:p>
          <a:p>
            <a:pPr indent="-381000" lvl="0" marL="457200" rtl="0" algn="l">
              <a:lnSpc>
                <a:spcPct val="115000"/>
              </a:lnSpc>
              <a:spcBef>
                <a:spcPts val="0"/>
              </a:spcBef>
              <a:spcAft>
                <a:spcPts val="0"/>
              </a:spcAft>
              <a:buClr>
                <a:schemeClr val="dk1"/>
              </a:buClr>
              <a:buSzPts val="2400"/>
              <a:buChar char="●"/>
            </a:pPr>
            <a:r>
              <a:rPr b="1" lang="en" sz="2400">
                <a:solidFill>
                  <a:schemeClr val="dk1"/>
                </a:solidFill>
              </a:rPr>
              <a:t>Covarianza</a:t>
            </a:r>
            <a:endParaRPr b="1" sz="2400">
              <a:solidFill>
                <a:schemeClr val="dk1"/>
              </a:solidFill>
            </a:endParaRPr>
          </a:p>
          <a:p>
            <a:pPr indent="0" lvl="0" marL="0" rtl="0" algn="l">
              <a:lnSpc>
                <a:spcPct val="115000"/>
              </a:lnSpc>
              <a:spcBef>
                <a:spcPts val="1400"/>
              </a:spcBef>
              <a:spcAft>
                <a:spcPts val="0"/>
              </a:spcAft>
              <a:buNone/>
            </a:pPr>
            <a:r>
              <a:t/>
            </a:r>
            <a:endParaRPr b="1" sz="2400">
              <a:solidFill>
                <a:schemeClr val="dk1"/>
              </a:solidFill>
            </a:endParaRPr>
          </a:p>
          <a:p>
            <a:pPr indent="0" lvl="0" marL="0" rtl="0" algn="l">
              <a:spcBef>
                <a:spcPts val="400"/>
              </a:spcBef>
              <a:spcAft>
                <a:spcPts val="0"/>
              </a:spcAft>
              <a:buNone/>
            </a:pPr>
            <a:r>
              <a:t/>
            </a:r>
            <a:endParaRPr sz="2400">
              <a:solidFill>
                <a:schemeClr val="dk1"/>
              </a:solidFill>
            </a:endParaRPr>
          </a:p>
          <a:p>
            <a:pPr indent="0" lvl="0" marL="0" rtl="0" algn="l">
              <a:spcBef>
                <a:spcPts val="0"/>
              </a:spcBef>
              <a:spcAft>
                <a:spcPts val="0"/>
              </a:spcAft>
              <a:buNone/>
            </a:pPr>
            <a:r>
              <a:t/>
            </a:r>
            <a:endParaRPr b="1" sz="2400" u="sng">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t>Rango de la muestra y rango intercuartílico</a:t>
            </a:r>
            <a:endParaRPr sz="3000"/>
          </a:p>
        </p:txBody>
      </p:sp>
      <p:sp>
        <p:nvSpPr>
          <p:cNvPr id="304" name="Google Shape;304;p48"/>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latin typeface="Roboto"/>
                <a:ea typeface="Roboto"/>
                <a:cs typeface="Roboto"/>
                <a:sym typeface="Roboto"/>
              </a:rPr>
              <a:t>Una medida muy sencilla de variabilidad es el rango de la muestra , definido como la diferencia entre las observaciones más grande y más pequeña. Es decir</a:t>
            </a:r>
            <a:endParaRPr sz="2400">
              <a:latin typeface="Roboto"/>
              <a:ea typeface="Roboto"/>
              <a:cs typeface="Roboto"/>
              <a:sym typeface="Roboto"/>
            </a:endParaRPr>
          </a:p>
          <a:p>
            <a:pPr indent="0" lvl="0" marL="0" rtl="0" algn="just">
              <a:spcBef>
                <a:spcPts val="0"/>
              </a:spcBef>
              <a:spcAft>
                <a:spcPts val="0"/>
              </a:spcAft>
              <a:buNone/>
            </a:pPr>
            <a:r>
              <a:t/>
            </a:r>
            <a:endParaRPr sz="2400"/>
          </a:p>
        </p:txBody>
      </p:sp>
      <p:pic>
        <p:nvPicPr>
          <p:cNvPr id="305" name="Google Shape;305;p48"/>
          <p:cNvPicPr preferRelativeResize="0"/>
          <p:nvPr/>
        </p:nvPicPr>
        <p:blipFill>
          <a:blip r:embed="rId3">
            <a:alphaModFix/>
          </a:blip>
          <a:stretch>
            <a:fillRect/>
          </a:stretch>
        </p:blipFill>
        <p:spPr>
          <a:xfrm>
            <a:off x="2051700" y="3171725"/>
            <a:ext cx="4876800" cy="933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Inconvenientes del rango</a:t>
            </a:r>
            <a:endParaRPr/>
          </a:p>
        </p:txBody>
      </p:sp>
      <p:sp>
        <p:nvSpPr>
          <p:cNvPr id="311" name="Google Shape;311;p49"/>
          <p:cNvSpPr txBox="1"/>
          <p:nvPr>
            <p:ph idx="1" type="subTitle"/>
          </p:nvPr>
        </p:nvSpPr>
        <p:spPr>
          <a:xfrm>
            <a:off x="263625" y="1157425"/>
            <a:ext cx="8490300" cy="3184200"/>
          </a:xfrm>
          <a:prstGeom prst="rect">
            <a:avLst/>
          </a:prstGeom>
        </p:spPr>
        <p:txBody>
          <a:bodyPr anchorCtr="0" anchor="t" bIns="76025" lIns="76025" spcFirstLastPara="1" rIns="76025" wrap="square" tIns="76025">
            <a:noAutofit/>
          </a:bodyPr>
          <a:lstStyle/>
          <a:p>
            <a:pPr indent="-381000" lvl="0" marL="457200" rtl="0" algn="just">
              <a:spcBef>
                <a:spcPts val="0"/>
              </a:spcBef>
              <a:spcAft>
                <a:spcPts val="0"/>
              </a:spcAft>
              <a:buSzPts val="2400"/>
              <a:buFont typeface="Roboto"/>
              <a:buChar char="●"/>
            </a:pPr>
            <a:r>
              <a:rPr lang="en" sz="2400">
                <a:latin typeface="Roboto"/>
                <a:ea typeface="Roboto"/>
                <a:cs typeface="Roboto"/>
                <a:sym typeface="Roboto"/>
              </a:rPr>
              <a:t>El rango ignora toda la información que hay en la muestra entre las observaciones más chica y más grande.</a:t>
            </a:r>
            <a:r>
              <a:rPr lang="en" sz="2400">
                <a:latin typeface="Roboto"/>
                <a:ea typeface="Roboto"/>
                <a:cs typeface="Roboto"/>
                <a:sym typeface="Roboto"/>
              </a:rPr>
              <a:t> </a:t>
            </a:r>
            <a:endParaRPr sz="2400">
              <a:latin typeface="Roboto"/>
              <a:ea typeface="Roboto"/>
              <a:cs typeface="Roboto"/>
              <a:sym typeface="Roboto"/>
            </a:endParaRPr>
          </a:p>
          <a:p>
            <a:pPr indent="-381000" lvl="0" marL="457200" rtl="0" algn="just">
              <a:spcBef>
                <a:spcPts val="0"/>
              </a:spcBef>
              <a:spcAft>
                <a:spcPts val="0"/>
              </a:spcAft>
              <a:buSzPts val="2400"/>
              <a:buFont typeface="Roboto"/>
              <a:buChar char="●"/>
            </a:pPr>
            <a:r>
              <a:rPr lang="en" sz="2400">
                <a:latin typeface="Roboto"/>
                <a:ea typeface="Roboto"/>
                <a:cs typeface="Roboto"/>
                <a:sym typeface="Roboto"/>
              </a:rPr>
              <a:t>Además es muy sensible a los datos de los extremos por lo cual en algunas ocasiones es recomendable usar el rango intercuartílico. </a:t>
            </a:r>
            <a:endParaRPr sz="24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Desviación estándar y Varianza	Muestral</a:t>
            </a:r>
            <a:endParaRPr/>
          </a:p>
        </p:txBody>
      </p:sp>
      <p:sp>
        <p:nvSpPr>
          <p:cNvPr id="317" name="Google Shape;317;p50"/>
          <p:cNvSpPr txBox="1"/>
          <p:nvPr/>
        </p:nvSpPr>
        <p:spPr>
          <a:xfrm>
            <a:off x="489750" y="1080525"/>
            <a:ext cx="8327100" cy="3170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800">
                <a:latin typeface="Roboto"/>
                <a:ea typeface="Roboto"/>
                <a:cs typeface="Roboto"/>
                <a:sym typeface="Roboto"/>
              </a:rPr>
              <a:t>Un modo de medir la variabilidad de los datos de una muestra sería tomar algún valor central, por ejemplo la media, y calcular el promedio de las distancias a ella. Mientras mayor sea este promedio, más dispersión deberían presentar los datos.</a:t>
            </a:r>
            <a:endParaRPr sz="1800">
              <a:latin typeface="Roboto"/>
              <a:ea typeface="Roboto"/>
              <a:cs typeface="Roboto"/>
              <a:sym typeface="Roboto"/>
            </a:endParaRPr>
          </a:p>
          <a:p>
            <a:pPr indent="0" lvl="0" marL="0" rtl="0" algn="just">
              <a:spcBef>
                <a:spcPts val="0"/>
              </a:spcBef>
              <a:spcAft>
                <a:spcPts val="0"/>
              </a:spcAft>
              <a:buNone/>
            </a:pPr>
            <a:r>
              <a:rPr lang="en" sz="1800">
                <a:solidFill>
                  <a:schemeClr val="dk1"/>
                </a:solidFill>
                <a:latin typeface="Roboto"/>
                <a:ea typeface="Roboto"/>
                <a:cs typeface="Roboto"/>
                <a:sym typeface="Roboto"/>
              </a:rPr>
              <a:t>Sin embargo, esta idea no resulta útil, ya que las observaciones que se encuentran a la derecha de la media tendrán distancias (o desviaciones) positivas, en tanto que las observaciones menores que la media tendrán distancias negativas y la suma de las distancias a la media será inevitablemente igual a cero. Un modo de evitar este inconveniente es elevar las distancias al cuadrado y de este modo tener todos sumandos positivos</a:t>
            </a:r>
            <a:r>
              <a:rPr lang="en">
                <a:solidFill>
                  <a:schemeClr val="dk1"/>
                </a:solidFill>
                <a:latin typeface="Roboto"/>
                <a:ea typeface="Roboto"/>
                <a:cs typeface="Roboto"/>
                <a:sym typeface="Roboto"/>
              </a:rPr>
              <a:t>.</a:t>
            </a:r>
            <a:endParaRPr sz="18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Desviación estándar y Varianza	Muestral</a:t>
            </a:r>
            <a:endParaRPr/>
          </a:p>
        </p:txBody>
      </p:sp>
      <p:sp>
        <p:nvSpPr>
          <p:cNvPr id="323" name="Google Shape;323;p51"/>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La desviación estándar mide cuán lejos se encuentran los datos de la media muestral.</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Definimos la varianza de una muestra de observaciones X</a:t>
            </a:r>
            <a:r>
              <a:rPr baseline="-25000" lang="en" sz="2400">
                <a:latin typeface="Roboto"/>
                <a:ea typeface="Roboto"/>
                <a:cs typeface="Roboto"/>
                <a:sym typeface="Roboto"/>
              </a:rPr>
              <a:t>1</a:t>
            </a:r>
            <a:r>
              <a:rPr lang="en" sz="2400">
                <a:latin typeface="Roboto"/>
                <a:ea typeface="Roboto"/>
                <a:cs typeface="Roboto"/>
                <a:sym typeface="Roboto"/>
              </a:rPr>
              <a:t> , X</a:t>
            </a:r>
            <a:r>
              <a:rPr baseline="-25000" lang="en" sz="2400">
                <a:latin typeface="Roboto"/>
                <a:ea typeface="Roboto"/>
                <a:cs typeface="Roboto"/>
                <a:sym typeface="Roboto"/>
              </a:rPr>
              <a:t>2</a:t>
            </a:r>
            <a:r>
              <a:rPr lang="en" sz="2400">
                <a:latin typeface="Roboto"/>
                <a:ea typeface="Roboto"/>
                <a:cs typeface="Roboto"/>
                <a:sym typeface="Roboto"/>
              </a:rPr>
              <a:t> , ..., X</a:t>
            </a:r>
            <a:r>
              <a:rPr baseline="-25000" lang="en" sz="2400">
                <a:latin typeface="Roboto"/>
                <a:ea typeface="Roboto"/>
                <a:cs typeface="Roboto"/>
                <a:sym typeface="Roboto"/>
              </a:rPr>
              <a:t>n</a:t>
            </a:r>
            <a:r>
              <a:rPr lang="en" sz="2400">
                <a:latin typeface="Roboto"/>
                <a:ea typeface="Roboto"/>
                <a:cs typeface="Roboto"/>
                <a:sym typeface="Roboto"/>
              </a:rPr>
              <a:t> , cuya media es X , como</a:t>
            </a:r>
            <a:endParaRPr sz="2400">
              <a:latin typeface="Roboto"/>
              <a:ea typeface="Roboto"/>
              <a:cs typeface="Roboto"/>
              <a:sym typeface="Roboto"/>
            </a:endParaRPr>
          </a:p>
        </p:txBody>
      </p:sp>
      <p:pic>
        <p:nvPicPr>
          <p:cNvPr id="324" name="Google Shape;324;p51"/>
          <p:cNvPicPr preferRelativeResize="0"/>
          <p:nvPr/>
        </p:nvPicPr>
        <p:blipFill>
          <a:blip r:embed="rId3">
            <a:alphaModFix/>
          </a:blip>
          <a:stretch>
            <a:fillRect/>
          </a:stretch>
        </p:blipFill>
        <p:spPr>
          <a:xfrm>
            <a:off x="2250625" y="3114950"/>
            <a:ext cx="2660100" cy="1416425"/>
          </a:xfrm>
          <a:prstGeom prst="rect">
            <a:avLst/>
          </a:prstGeom>
          <a:noFill/>
          <a:ln>
            <a:noFill/>
          </a:ln>
        </p:spPr>
      </p:pic>
      <p:sp>
        <p:nvSpPr>
          <p:cNvPr id="325" name="Google Shape;325;p51"/>
          <p:cNvSpPr txBox="1"/>
          <p:nvPr/>
        </p:nvSpPr>
        <p:spPr>
          <a:xfrm>
            <a:off x="6823900" y="1697450"/>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26" name="Google Shape;326;p51"/>
          <p:cNvCxnSpPr/>
          <p:nvPr/>
        </p:nvCxnSpPr>
        <p:spPr>
          <a:xfrm flipH="1" rot="10800000">
            <a:off x="4910725" y="3464362"/>
            <a:ext cx="1539600" cy="358800"/>
          </a:xfrm>
          <a:prstGeom prst="straightConnector1">
            <a:avLst/>
          </a:prstGeom>
          <a:noFill/>
          <a:ln cap="flat" cmpd="sng" w="9525">
            <a:solidFill>
              <a:schemeClr val="dk2"/>
            </a:solidFill>
            <a:prstDash val="solid"/>
            <a:round/>
            <a:headEnd len="med" w="med" type="none"/>
            <a:tailEnd len="med" w="med" type="triangle"/>
          </a:ln>
        </p:spPr>
      </p:cxnSp>
      <p:sp>
        <p:nvSpPr>
          <p:cNvPr id="327" name="Google Shape;327;p51"/>
          <p:cNvSpPr txBox="1"/>
          <p:nvPr/>
        </p:nvSpPr>
        <p:spPr>
          <a:xfrm>
            <a:off x="6607650" y="3181275"/>
            <a:ext cx="19191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Porqué elevamos al cuadrado el numerador?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Estadística</a:t>
            </a:r>
            <a:endParaRPr/>
          </a:p>
        </p:txBody>
      </p:sp>
      <p:sp>
        <p:nvSpPr>
          <p:cNvPr id="82" name="Google Shape;82;p16"/>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latin typeface="Roboto"/>
                <a:ea typeface="Roboto"/>
                <a:cs typeface="Roboto"/>
                <a:sym typeface="Roboto"/>
              </a:rPr>
              <a:t>La estadística es una rama de las matemáticas y una herramienta que estudia usos y análisis provenientes de una muestra representativa de datos, que busca explicar las correlaciones y dependencias de un fenómeno físico o natural, de ocurrencia en forma aleatoria o condicional.</a:t>
            </a:r>
            <a:endParaRPr sz="2400">
              <a:latin typeface="Roboto"/>
              <a:ea typeface="Roboto"/>
              <a:cs typeface="Roboto"/>
              <a:sym typeface="Roboto"/>
            </a:endParaRPr>
          </a:p>
          <a:p>
            <a:pPr indent="0" lvl="0" marL="0" rtl="0" algn="just">
              <a:spcBef>
                <a:spcPts val="0"/>
              </a:spcBef>
              <a:spcAft>
                <a:spcPts val="0"/>
              </a:spcAft>
              <a:buNone/>
            </a:pPr>
            <a:r>
              <a:rPr lang="en" sz="2400">
                <a:latin typeface="Roboto"/>
                <a:ea typeface="Roboto"/>
                <a:cs typeface="Roboto"/>
                <a:sym typeface="Roboto"/>
              </a:rPr>
              <a:t>El campo de la estadística tiene que ver con la recopilación, organización, análisis y uso de datos para tomar decisiones razonables basadas en tal análisis.</a:t>
            </a:r>
            <a:endParaRPr sz="2400">
              <a:latin typeface="Roboto"/>
              <a:ea typeface="Roboto"/>
              <a:cs typeface="Roboto"/>
              <a:sym typeface="Roboto"/>
            </a:endParaRPr>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97950" y="139214"/>
            <a:ext cx="8490300" cy="14040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a:solidFill>
                  <a:schemeClr val="lt1"/>
                </a:solidFill>
              </a:rPr>
              <a:t>Desviación estándar y Varianza	Muestral</a:t>
            </a:r>
            <a:endParaRPr>
              <a:solidFill>
                <a:schemeClr val="lt1"/>
              </a:solidFill>
            </a:endParaRPr>
          </a:p>
          <a:p>
            <a:pPr indent="0" lvl="0" marL="0" rtl="0" algn="l">
              <a:spcBef>
                <a:spcPts val="0"/>
              </a:spcBef>
              <a:spcAft>
                <a:spcPts val="0"/>
              </a:spcAft>
              <a:buNone/>
            </a:pPr>
            <a:r>
              <a:t/>
            </a:r>
            <a:endParaRPr/>
          </a:p>
        </p:txBody>
      </p:sp>
      <p:sp>
        <p:nvSpPr>
          <p:cNvPr id="333" name="Google Shape;333;p52"/>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También se define con la siguiente ecuación</a:t>
            </a:r>
            <a:endParaRPr sz="2400">
              <a:latin typeface="Roboto"/>
              <a:ea typeface="Roboto"/>
              <a:cs typeface="Roboto"/>
              <a:sym typeface="Roboto"/>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just">
              <a:spcBef>
                <a:spcPts val="0"/>
              </a:spcBef>
              <a:spcAft>
                <a:spcPts val="0"/>
              </a:spcAft>
              <a:buNone/>
            </a:pPr>
            <a:r>
              <a:rPr lang="en" sz="2400">
                <a:latin typeface="Roboto"/>
                <a:ea typeface="Roboto"/>
                <a:cs typeface="Roboto"/>
                <a:sym typeface="Roboto"/>
              </a:rPr>
              <a:t>Definida con (n – 1) en el denominador la varianza muestral posee una propiedad deseable, resulta ser insesgado , esto es, en promedio no subestima ni sobrestima el valor de la varianza poblacional. Revisaremos esto en la 3° clase.</a:t>
            </a:r>
            <a:endParaRPr sz="2400">
              <a:latin typeface="Roboto"/>
              <a:ea typeface="Roboto"/>
              <a:cs typeface="Roboto"/>
              <a:sym typeface="Roboto"/>
            </a:endParaRPr>
          </a:p>
        </p:txBody>
      </p:sp>
      <p:pic>
        <p:nvPicPr>
          <p:cNvPr id="334" name="Google Shape;334;p52"/>
          <p:cNvPicPr preferRelativeResize="0"/>
          <p:nvPr/>
        </p:nvPicPr>
        <p:blipFill>
          <a:blip r:embed="rId3">
            <a:alphaModFix/>
          </a:blip>
          <a:stretch>
            <a:fillRect/>
          </a:stretch>
        </p:blipFill>
        <p:spPr>
          <a:xfrm>
            <a:off x="5191125" y="1274400"/>
            <a:ext cx="2626625" cy="1305050"/>
          </a:xfrm>
          <a:prstGeom prst="rect">
            <a:avLst/>
          </a:prstGeom>
          <a:noFill/>
          <a:ln>
            <a:noFill/>
          </a:ln>
        </p:spPr>
      </p:pic>
      <p:cxnSp>
        <p:nvCxnSpPr>
          <p:cNvPr id="335" name="Google Shape;335;p52"/>
          <p:cNvCxnSpPr/>
          <p:nvPr/>
        </p:nvCxnSpPr>
        <p:spPr>
          <a:xfrm flipH="1">
            <a:off x="2995600" y="2067950"/>
            <a:ext cx="1680300" cy="9300"/>
          </a:xfrm>
          <a:prstGeom prst="straightConnector1">
            <a:avLst/>
          </a:prstGeom>
          <a:noFill/>
          <a:ln cap="flat" cmpd="sng" w="9525">
            <a:solidFill>
              <a:schemeClr val="dk2"/>
            </a:solidFill>
            <a:prstDash val="solid"/>
            <a:round/>
            <a:headEnd len="med" w="med" type="none"/>
            <a:tailEnd len="med" w="med" type="triangle"/>
          </a:ln>
        </p:spPr>
      </p:cxnSp>
      <p:sp>
        <p:nvSpPr>
          <p:cNvPr id="336" name="Google Shape;336;p52"/>
          <p:cNvSpPr txBox="1"/>
          <p:nvPr/>
        </p:nvSpPr>
        <p:spPr>
          <a:xfrm>
            <a:off x="847500" y="1887400"/>
            <a:ext cx="2060400" cy="6123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Corrección de Bessel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Desviación estándar</a:t>
            </a:r>
            <a:endParaRPr/>
          </a:p>
        </p:txBody>
      </p:sp>
      <p:sp>
        <p:nvSpPr>
          <p:cNvPr id="342" name="Google Shape;342;p53"/>
          <p:cNvSpPr txBox="1"/>
          <p:nvPr>
            <p:ph idx="1" type="subTitle"/>
          </p:nvPr>
        </p:nvSpPr>
        <p:spPr>
          <a:xfrm>
            <a:off x="21750" y="1102200"/>
            <a:ext cx="8898000" cy="17529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sz="2400">
                <a:latin typeface="Roboto"/>
                <a:ea typeface="Roboto"/>
                <a:cs typeface="Roboto"/>
                <a:sym typeface="Roboto"/>
              </a:rPr>
              <a:t>La varianza muestral puede pensarse como “promedio” de las distancias a la media al cuadrado.</a:t>
            </a:r>
            <a:endParaRPr sz="2400">
              <a:latin typeface="Roboto"/>
              <a:ea typeface="Roboto"/>
              <a:cs typeface="Roboto"/>
              <a:sym typeface="Roboto"/>
            </a:endParaRPr>
          </a:p>
          <a:p>
            <a:pPr indent="0" lvl="0" marL="0" rtl="0" algn="just">
              <a:spcBef>
                <a:spcPts val="0"/>
              </a:spcBef>
              <a:spcAft>
                <a:spcPts val="0"/>
              </a:spcAft>
              <a:buNone/>
            </a:pPr>
            <a:r>
              <a:rPr lang="en" sz="2400">
                <a:latin typeface="Roboto"/>
                <a:ea typeface="Roboto"/>
                <a:cs typeface="Roboto"/>
                <a:sym typeface="Roboto"/>
              </a:rPr>
              <a:t>Sin embargo, la varianza no tiene las mismas unidades que los datos. Para salvar este inconveniente, definimos la desviación estándar muestral como la raíz cuadrada positiva de la varianza</a:t>
            </a:r>
            <a:endParaRPr sz="2400">
              <a:latin typeface="Roboto"/>
              <a:ea typeface="Roboto"/>
              <a:cs typeface="Roboto"/>
              <a:sym typeface="Roboto"/>
            </a:endParaRPr>
          </a:p>
        </p:txBody>
      </p:sp>
      <p:pic>
        <p:nvPicPr>
          <p:cNvPr id="343" name="Google Shape;343;p53"/>
          <p:cNvPicPr preferRelativeResize="0"/>
          <p:nvPr/>
        </p:nvPicPr>
        <p:blipFill>
          <a:blip r:embed="rId3">
            <a:alphaModFix/>
          </a:blip>
          <a:stretch>
            <a:fillRect/>
          </a:stretch>
        </p:blipFill>
        <p:spPr>
          <a:xfrm>
            <a:off x="4021600" y="3210171"/>
            <a:ext cx="3609975" cy="1266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Volviendo al problema de los sueldos</a:t>
            </a:r>
            <a:endParaRPr/>
          </a:p>
        </p:txBody>
      </p:sp>
      <p:sp>
        <p:nvSpPr>
          <p:cNvPr id="349" name="Google Shape;349;p54"/>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Recordemos como se distribuían los sueldos en la empresa del Sr. Artilugio:</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pic>
        <p:nvPicPr>
          <p:cNvPr id="350" name="Google Shape;350;p54"/>
          <p:cNvPicPr preferRelativeResize="0"/>
          <p:nvPr/>
        </p:nvPicPr>
        <p:blipFill>
          <a:blip r:embed="rId3">
            <a:alphaModFix/>
          </a:blip>
          <a:stretch>
            <a:fillRect/>
          </a:stretch>
        </p:blipFill>
        <p:spPr>
          <a:xfrm>
            <a:off x="527700" y="2125063"/>
            <a:ext cx="7924800" cy="2333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55"/>
          <p:cNvPicPr preferRelativeResize="0"/>
          <p:nvPr/>
        </p:nvPicPr>
        <p:blipFill>
          <a:blip r:embed="rId3">
            <a:alphaModFix/>
          </a:blip>
          <a:stretch>
            <a:fillRect/>
          </a:stretch>
        </p:blipFill>
        <p:spPr>
          <a:xfrm>
            <a:off x="461025" y="1777788"/>
            <a:ext cx="8058150" cy="1381125"/>
          </a:xfrm>
          <a:prstGeom prst="rect">
            <a:avLst/>
          </a:prstGeom>
          <a:noFill/>
          <a:ln>
            <a:noFill/>
          </a:ln>
        </p:spPr>
      </p:pic>
      <p:sp>
        <p:nvSpPr>
          <p:cNvPr id="356" name="Google Shape;356;p5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Volviendo al problema de los sueldos</a:t>
            </a:r>
            <a:endParaRPr/>
          </a:p>
        </p:txBody>
      </p:sp>
      <p:sp>
        <p:nvSpPr>
          <p:cNvPr id="357" name="Google Shape;357;p55"/>
          <p:cNvSpPr txBox="1"/>
          <p:nvPr>
            <p:ph idx="1" type="subTitle"/>
          </p:nvPr>
        </p:nvSpPr>
        <p:spPr>
          <a:xfrm>
            <a:off x="116025" y="1077625"/>
            <a:ext cx="85854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1800">
                <a:solidFill>
                  <a:schemeClr val="dk1"/>
                </a:solidFill>
              </a:rPr>
              <a:t>Allí, el salario promedio era de $600, sin embargo, Félix (y nosotros) vimos que no era representativo dada la gran dispersión de valores de sueldo que existe con respecto a esa media. Ahora vamos a calcular esa dispersión</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358" name="Google Shape;358;p55"/>
          <p:cNvSpPr txBox="1"/>
          <p:nvPr/>
        </p:nvSpPr>
        <p:spPr>
          <a:xfrm>
            <a:off x="116025" y="2595675"/>
            <a:ext cx="8700900" cy="24201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600">
                <a:solidFill>
                  <a:schemeClr val="dk1"/>
                </a:solidFill>
              </a:rPr>
              <a:t>Este valor tan grande de la desviación estándar (incluso superior al promedio) pone aun más en evidencia la falta de representatividad del sueldo medio de $600 en la empresa del Sr. Artilugio. Cualquier distribución de sueldos que usted proponga con menor dispersión de valores con respecto a la media (esto es con un desvío estándar menor) tendrá una media más representativa de la situación que la de esta empresa.</a:t>
            </a:r>
            <a:endParaRPr sz="16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a:t>
            </a:r>
            <a:r>
              <a:rPr lang="en"/>
              <a:t>endencias</a:t>
            </a:r>
            <a:endParaRPr/>
          </a:p>
        </p:txBody>
      </p:sp>
      <p:sp>
        <p:nvSpPr>
          <p:cNvPr id="364" name="Google Shape;364;p56"/>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La tendencia habitual si se tiene una variable descrita en los términos de la Media±Desviación estándar es a hacer aquellas típicas inferencias que sólo son ciertas si la variable se ajusta bien a la distribución normal:</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 M±1DE supone el 68.5% aproximadamente de la población,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M±2DE supone el 95% aproximadamente de la población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 M±3DE supone el 99.5% aproximadamente de la población</a:t>
            </a:r>
            <a:endParaRPr sz="24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tendencias</a:t>
            </a:r>
            <a:endParaRPr/>
          </a:p>
        </p:txBody>
      </p:sp>
      <p:sp>
        <p:nvSpPr>
          <p:cNvPr id="370" name="Google Shape;370;p57"/>
          <p:cNvSpPr txBox="1"/>
          <p:nvPr>
            <p:ph idx="1" type="subTitle"/>
          </p:nvPr>
        </p:nvSpPr>
        <p:spPr>
          <a:xfrm>
            <a:off x="326551" y="11185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Si la variable no se ajusta a una distribución normal esas inferencias en absoluto son ciertas. Para evitar esta muy habitual inferencia inconsciente es mejor trabajar, evidentemente, en estos casos de no ajuste a la normalidad, con la Mediana y el Rango intercuartílico que son medidas que digamos están más próximas a la descripción propiamente dicha y no tienen tantas connotaciones inferenciales como las tienen la Media y la Desviación estándar.</a:t>
            </a:r>
            <a:endParaRPr sz="24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tendencias</a:t>
            </a:r>
            <a:endParaRPr/>
          </a:p>
        </p:txBody>
      </p:sp>
      <p:sp>
        <p:nvSpPr>
          <p:cNvPr id="376" name="Google Shape;376;p58"/>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t>El uso de unos u otros descriptores no depende del tamaño muestral, depende de la normalidad de la muestra, de su ajuste a la campana de Gauss.</a:t>
            </a:r>
            <a:endParaRPr sz="2400"/>
          </a:p>
          <a:p>
            <a:pPr indent="0" lvl="0" marL="0" rtl="0" algn="l">
              <a:spcBef>
                <a:spcPts val="0"/>
              </a:spcBef>
              <a:spcAft>
                <a:spcPts val="0"/>
              </a:spcAft>
              <a:buNone/>
            </a:pPr>
            <a:r>
              <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Asimetría o skewness</a:t>
            </a:r>
            <a:endParaRPr/>
          </a:p>
        </p:txBody>
      </p:sp>
      <p:sp>
        <p:nvSpPr>
          <p:cNvPr id="382" name="Google Shape;382;p59"/>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t/>
            </a:r>
            <a:endParaRPr sz="2400">
              <a:latin typeface="Roboto"/>
              <a:ea typeface="Roboto"/>
              <a:cs typeface="Roboto"/>
              <a:sym typeface="Roboto"/>
            </a:endParaRPr>
          </a:p>
          <a:p>
            <a:pPr indent="0" lvl="0" marL="0" rtl="0" algn="just">
              <a:spcBef>
                <a:spcPts val="0"/>
              </a:spcBef>
              <a:spcAft>
                <a:spcPts val="0"/>
              </a:spcAft>
              <a:buNone/>
            </a:pPr>
            <a:r>
              <a:rPr lang="en" sz="2400">
                <a:latin typeface="Roboto"/>
                <a:ea typeface="Roboto"/>
                <a:cs typeface="Roboto"/>
                <a:sym typeface="Roboto"/>
              </a:rPr>
              <a:t>La asimetría es la medida que indica la simetría de la distribución de una variable respecto a la media aritmética, sin necesidad de hacer la representación gráfica. Los coeficientes de asimetría indican si hay el mismo número de elementos a izquierda y derecha de la media.</a:t>
            </a:r>
            <a:endParaRPr sz="24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Asimetría o skewness</a:t>
            </a:r>
            <a:endParaRPr/>
          </a:p>
        </p:txBody>
      </p:sp>
      <p:sp>
        <p:nvSpPr>
          <p:cNvPr id="388" name="Google Shape;388;p60"/>
          <p:cNvSpPr txBox="1"/>
          <p:nvPr>
            <p:ph idx="1" type="subTitle"/>
          </p:nvPr>
        </p:nvSpPr>
        <p:spPr>
          <a:xfrm>
            <a:off x="-81375" y="704850"/>
            <a:ext cx="8898300" cy="3184200"/>
          </a:xfrm>
          <a:prstGeom prst="rect">
            <a:avLst/>
          </a:prstGeom>
        </p:spPr>
        <p:txBody>
          <a:bodyPr anchorCtr="0" anchor="t" bIns="76025" lIns="76025" spcFirstLastPara="1" rIns="76025" wrap="square" tIns="76025">
            <a:noAutofit/>
          </a:bodyPr>
          <a:lstStyle/>
          <a:p>
            <a:pPr indent="-381000" lvl="0" marL="457200" rtl="0" algn="just">
              <a:lnSpc>
                <a:spcPct val="115000"/>
              </a:lnSpc>
              <a:spcBef>
                <a:spcPts val="3600"/>
              </a:spcBef>
              <a:spcAft>
                <a:spcPts val="0"/>
              </a:spcAft>
              <a:buClr>
                <a:schemeClr val="dk1"/>
              </a:buClr>
              <a:buSzPts val="2400"/>
              <a:buChar char="●"/>
            </a:pPr>
            <a:r>
              <a:rPr b="1" lang="en" sz="2400">
                <a:solidFill>
                  <a:schemeClr val="dk1"/>
                </a:solidFill>
                <a:latin typeface="Roboto"/>
                <a:ea typeface="Roboto"/>
                <a:cs typeface="Roboto"/>
                <a:sym typeface="Roboto"/>
              </a:rPr>
              <a:t>Asimetría negativa</a:t>
            </a:r>
            <a:r>
              <a:rPr lang="en" sz="2400">
                <a:solidFill>
                  <a:schemeClr val="dk1"/>
                </a:solidFill>
                <a:latin typeface="Roboto"/>
                <a:ea typeface="Roboto"/>
                <a:cs typeface="Roboto"/>
                <a:sym typeface="Roboto"/>
              </a:rPr>
              <a:t>: la cola de la distribución se alarga para valores inferiores a la media.</a:t>
            </a:r>
            <a:endParaRPr sz="2400">
              <a:solidFill>
                <a:schemeClr val="dk1"/>
              </a:solidFill>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Char char="●"/>
            </a:pPr>
            <a:r>
              <a:rPr b="1" lang="en" sz="2400">
                <a:solidFill>
                  <a:schemeClr val="dk1"/>
                </a:solidFill>
                <a:latin typeface="Roboto"/>
                <a:ea typeface="Roboto"/>
                <a:cs typeface="Roboto"/>
                <a:sym typeface="Roboto"/>
              </a:rPr>
              <a:t>Simétrica</a:t>
            </a:r>
            <a:r>
              <a:rPr lang="en" sz="2400">
                <a:solidFill>
                  <a:schemeClr val="dk1"/>
                </a:solidFill>
                <a:latin typeface="Roboto"/>
                <a:ea typeface="Roboto"/>
                <a:cs typeface="Roboto"/>
                <a:sym typeface="Roboto"/>
              </a:rPr>
              <a:t>: hay el mismo número de elementos a izquierda y derecha de la media. En este caso, coinciden la media, la mediana y la moda. La distribución se adapta a la forma de la campana de Gauss, o distribución normal.</a:t>
            </a:r>
            <a:endParaRPr sz="2400">
              <a:solidFill>
                <a:schemeClr val="dk1"/>
              </a:solidFill>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Char char="●"/>
            </a:pPr>
            <a:r>
              <a:rPr b="1" lang="en" sz="2400">
                <a:solidFill>
                  <a:schemeClr val="dk1"/>
                </a:solidFill>
                <a:latin typeface="Roboto"/>
                <a:ea typeface="Roboto"/>
                <a:cs typeface="Roboto"/>
                <a:sym typeface="Roboto"/>
              </a:rPr>
              <a:t>Asimetría positiva</a:t>
            </a:r>
            <a:r>
              <a:rPr lang="en" sz="2400">
                <a:solidFill>
                  <a:schemeClr val="dk1"/>
                </a:solidFill>
                <a:latin typeface="Roboto"/>
                <a:ea typeface="Roboto"/>
                <a:cs typeface="Roboto"/>
                <a:sym typeface="Roboto"/>
              </a:rPr>
              <a:t>: la cola de la distribución se alarga para valores superiores a la media.</a:t>
            </a:r>
            <a:endParaRPr sz="2400">
              <a:solidFill>
                <a:schemeClr val="dk1"/>
              </a:solidFill>
              <a:latin typeface="Roboto"/>
              <a:ea typeface="Roboto"/>
              <a:cs typeface="Roboto"/>
              <a:sym typeface="Roboto"/>
            </a:endParaRPr>
          </a:p>
          <a:p>
            <a:pPr indent="0" lvl="0" marL="0" rtl="0" algn="just">
              <a:spcBef>
                <a:spcPts val="3600"/>
              </a:spcBef>
              <a:spcAft>
                <a:spcPts val="0"/>
              </a:spcAft>
              <a:buNone/>
            </a:pPr>
            <a:r>
              <a:t/>
            </a:r>
            <a:endParaRPr sz="24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Kurtosis y asimetría</a:t>
            </a:r>
            <a:endParaRPr/>
          </a:p>
        </p:txBody>
      </p:sp>
      <p:sp>
        <p:nvSpPr>
          <p:cNvPr id="394" name="Google Shape;394;p61"/>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None/>
            </a:pPr>
            <a:r>
              <a:rPr lang="en" sz="2400">
                <a:latin typeface="Roboto"/>
                <a:ea typeface="Roboto"/>
                <a:cs typeface="Roboto"/>
                <a:sym typeface="Roboto"/>
              </a:rPr>
              <a:t>También medidas que indican de la simetría o asimetría de la distribución y del achatamiento o no de la misma.</a:t>
            </a:r>
            <a:endParaRPr sz="2400">
              <a:latin typeface="Roboto"/>
              <a:ea typeface="Roboto"/>
              <a:cs typeface="Roboto"/>
              <a:sym typeface="Roboto"/>
            </a:endParaRPr>
          </a:p>
          <a:p>
            <a:pPr indent="0" lvl="0" marL="0" rtl="0" algn="just">
              <a:lnSpc>
                <a:spcPct val="115000"/>
              </a:lnSpc>
              <a:spcBef>
                <a:spcPts val="0"/>
              </a:spcBef>
              <a:spcAft>
                <a:spcPts val="0"/>
              </a:spcAft>
              <a:buNone/>
            </a:pPr>
            <a:r>
              <a:rPr lang="en" sz="2400">
                <a:latin typeface="Roboto"/>
                <a:ea typeface="Roboto"/>
                <a:cs typeface="Roboto"/>
                <a:sym typeface="Roboto"/>
              </a:rPr>
              <a:t>Empezando con la simetría, es lógico pensar que si la distribución tiene una única moda y es simétrica, entonces las tres medidas de centralización coinciden. Si no es simétrica, suele suceder que la mediana esté comprendida entre la moda y la media.</a:t>
            </a:r>
            <a:endParaRPr sz="24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Muestra y población	</a:t>
            </a:r>
            <a:endParaRPr/>
          </a:p>
        </p:txBody>
      </p:sp>
      <p:sp>
        <p:nvSpPr>
          <p:cNvPr id="88" name="Google Shape;88;p17"/>
          <p:cNvSpPr txBox="1"/>
          <p:nvPr>
            <p:ph idx="1" type="subTitle"/>
          </p:nvPr>
        </p:nvSpPr>
        <p:spPr>
          <a:xfrm>
            <a:off x="326550" y="1347175"/>
            <a:ext cx="48759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latin typeface="Roboto"/>
                <a:ea typeface="Roboto"/>
                <a:cs typeface="Roboto"/>
                <a:sym typeface="Roboto"/>
              </a:rPr>
              <a:t>Cuando recogemos los datos muchas veces es imposible relevar la característica de interés de todos el grupo entero (</a:t>
            </a:r>
            <a:r>
              <a:rPr b="1" i="1" lang="en" sz="2400">
                <a:latin typeface="Roboto"/>
                <a:ea typeface="Roboto"/>
                <a:cs typeface="Roboto"/>
                <a:sym typeface="Roboto"/>
              </a:rPr>
              <a:t>población</a:t>
            </a:r>
            <a:r>
              <a:rPr lang="en" sz="2400">
                <a:latin typeface="Roboto"/>
                <a:ea typeface="Roboto"/>
                <a:cs typeface="Roboto"/>
                <a:sym typeface="Roboto"/>
              </a:rPr>
              <a:t>) o universo, se examina una pequeña parte del grupo, llamada muestra.</a:t>
            </a:r>
            <a:endParaRPr sz="2400">
              <a:latin typeface="Roboto"/>
              <a:ea typeface="Roboto"/>
              <a:cs typeface="Roboto"/>
              <a:sym typeface="Roboto"/>
            </a:endParaRPr>
          </a:p>
          <a:p>
            <a:pPr indent="0" lvl="0" marL="0" rtl="0" algn="just">
              <a:spcBef>
                <a:spcPts val="0"/>
              </a:spcBef>
              <a:spcAft>
                <a:spcPts val="0"/>
              </a:spcAft>
              <a:buNone/>
            </a:pPr>
            <a:r>
              <a:t/>
            </a:r>
            <a:endParaRPr sz="2400"/>
          </a:p>
        </p:txBody>
      </p:sp>
      <p:pic>
        <p:nvPicPr>
          <p:cNvPr id="89" name="Google Shape;89;p17"/>
          <p:cNvPicPr preferRelativeResize="0"/>
          <p:nvPr/>
        </p:nvPicPr>
        <p:blipFill>
          <a:blip r:embed="rId3">
            <a:alphaModFix/>
          </a:blip>
          <a:stretch>
            <a:fillRect/>
          </a:stretch>
        </p:blipFill>
        <p:spPr>
          <a:xfrm>
            <a:off x="6153238" y="1500175"/>
            <a:ext cx="2143125" cy="2143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Asimetría</a:t>
            </a:r>
            <a:endParaRPr/>
          </a:p>
        </p:txBody>
      </p:sp>
      <p:sp>
        <p:nvSpPr>
          <p:cNvPr id="400" name="Google Shape;400;p62"/>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solidFill>
                  <a:schemeClr val="dk1"/>
                </a:solidFill>
                <a:latin typeface="Roboto"/>
                <a:ea typeface="Roboto"/>
                <a:cs typeface="Roboto"/>
                <a:sym typeface="Roboto"/>
              </a:rPr>
              <a:t>El </a:t>
            </a:r>
            <a:r>
              <a:rPr b="1" lang="en" sz="2400">
                <a:solidFill>
                  <a:schemeClr val="dk1"/>
                </a:solidFill>
                <a:latin typeface="Roboto"/>
                <a:ea typeface="Roboto"/>
                <a:cs typeface="Roboto"/>
                <a:sym typeface="Roboto"/>
              </a:rPr>
              <a:t>coeficiente de asimetría de Fisher</a:t>
            </a:r>
            <a:r>
              <a:rPr lang="en" sz="2400">
                <a:solidFill>
                  <a:schemeClr val="dk1"/>
                </a:solidFill>
                <a:latin typeface="Roboto"/>
                <a:ea typeface="Roboto"/>
                <a:cs typeface="Roboto"/>
                <a:sym typeface="Roboto"/>
              </a:rPr>
              <a:t> </a:t>
            </a:r>
            <a:r>
              <a:rPr i="1" lang="en" sz="2400">
                <a:solidFill>
                  <a:schemeClr val="dk1"/>
                </a:solidFill>
                <a:latin typeface="Roboto"/>
                <a:ea typeface="Roboto"/>
                <a:cs typeface="Roboto"/>
                <a:sym typeface="Roboto"/>
              </a:rPr>
              <a:t>CA</a:t>
            </a:r>
            <a:r>
              <a:rPr baseline="-25000" i="1" lang="en" sz="2400">
                <a:solidFill>
                  <a:schemeClr val="dk1"/>
                </a:solidFill>
                <a:latin typeface="Roboto"/>
                <a:ea typeface="Roboto"/>
                <a:cs typeface="Roboto"/>
                <a:sym typeface="Roboto"/>
              </a:rPr>
              <a:t>F</a:t>
            </a:r>
            <a:r>
              <a:rPr lang="en" sz="2400">
                <a:solidFill>
                  <a:schemeClr val="dk1"/>
                </a:solidFill>
                <a:latin typeface="Roboto"/>
                <a:ea typeface="Roboto"/>
                <a:cs typeface="Roboto"/>
                <a:sym typeface="Roboto"/>
              </a:rPr>
              <a:t> evalúa la proximidad de los datos a su media </a:t>
            </a:r>
            <a:r>
              <a:rPr i="1" lang="en" sz="2400">
                <a:solidFill>
                  <a:schemeClr val="dk1"/>
                </a:solidFill>
                <a:latin typeface="Roboto"/>
                <a:ea typeface="Roboto"/>
                <a:cs typeface="Roboto"/>
                <a:sym typeface="Roboto"/>
              </a:rPr>
              <a:t>x</a:t>
            </a:r>
            <a:r>
              <a:rPr lang="en" sz="2400">
                <a:solidFill>
                  <a:schemeClr val="dk1"/>
                </a:solidFill>
                <a:latin typeface="Roboto"/>
                <a:ea typeface="Roboto"/>
                <a:cs typeface="Roboto"/>
                <a:sym typeface="Roboto"/>
              </a:rPr>
              <a:t>. Cuanto mayor sea la suma ∑(x</a:t>
            </a:r>
            <a:r>
              <a:rPr baseline="-25000" lang="en" sz="2400">
                <a:solidFill>
                  <a:schemeClr val="dk1"/>
                </a:solidFill>
                <a:latin typeface="Roboto"/>
                <a:ea typeface="Roboto"/>
                <a:cs typeface="Roboto"/>
                <a:sym typeface="Roboto"/>
              </a:rPr>
              <a:t>i</a:t>
            </a:r>
            <a:r>
              <a:rPr lang="en" sz="2400">
                <a:solidFill>
                  <a:schemeClr val="dk1"/>
                </a:solidFill>
                <a:latin typeface="Roboto"/>
                <a:ea typeface="Roboto"/>
                <a:cs typeface="Roboto"/>
                <a:sym typeface="Roboto"/>
              </a:rPr>
              <a:t>–</a:t>
            </a:r>
            <a:r>
              <a:rPr i="1" lang="en" sz="2400">
                <a:solidFill>
                  <a:schemeClr val="dk1"/>
                </a:solidFill>
                <a:latin typeface="Roboto"/>
                <a:ea typeface="Roboto"/>
                <a:cs typeface="Roboto"/>
                <a:sym typeface="Roboto"/>
              </a:rPr>
              <a:t>x</a:t>
            </a:r>
            <a:r>
              <a:rPr lang="en" sz="2400">
                <a:solidFill>
                  <a:schemeClr val="dk1"/>
                </a:solidFill>
                <a:latin typeface="Roboto"/>
                <a:ea typeface="Roboto"/>
                <a:cs typeface="Roboto"/>
                <a:sym typeface="Roboto"/>
              </a:rPr>
              <a:t>)</a:t>
            </a:r>
            <a:r>
              <a:rPr baseline="30000" lang="en" sz="2400">
                <a:solidFill>
                  <a:schemeClr val="dk1"/>
                </a:solidFill>
                <a:latin typeface="Roboto"/>
                <a:ea typeface="Roboto"/>
                <a:cs typeface="Roboto"/>
                <a:sym typeface="Roboto"/>
              </a:rPr>
              <a:t>3</a:t>
            </a:r>
            <a:r>
              <a:rPr lang="en" sz="2400">
                <a:solidFill>
                  <a:schemeClr val="dk1"/>
                </a:solidFill>
                <a:latin typeface="Roboto"/>
                <a:ea typeface="Roboto"/>
                <a:cs typeface="Roboto"/>
                <a:sym typeface="Roboto"/>
              </a:rPr>
              <a:t>, mayor será la asimetría. Sea el conjunto </a:t>
            </a:r>
            <a:r>
              <a:rPr i="1" lang="en" sz="2400">
                <a:solidFill>
                  <a:schemeClr val="dk1"/>
                </a:solidFill>
                <a:latin typeface="Roboto"/>
                <a:ea typeface="Roboto"/>
                <a:cs typeface="Roboto"/>
                <a:sym typeface="Roboto"/>
              </a:rPr>
              <a:t>X</a:t>
            </a:r>
            <a:r>
              <a:rPr lang="en" sz="2400">
                <a:solidFill>
                  <a:schemeClr val="dk1"/>
                </a:solidFill>
                <a:latin typeface="Roboto"/>
                <a:ea typeface="Roboto"/>
                <a:cs typeface="Roboto"/>
                <a:sym typeface="Roboto"/>
              </a:rPr>
              <a:t>=(</a:t>
            </a:r>
            <a:r>
              <a:rPr i="1" lang="en" sz="2400">
                <a:solidFill>
                  <a:schemeClr val="dk1"/>
                </a:solidFill>
                <a:latin typeface="Roboto"/>
                <a:ea typeface="Roboto"/>
                <a:cs typeface="Roboto"/>
                <a:sym typeface="Roboto"/>
              </a:rPr>
              <a:t>x</a:t>
            </a:r>
            <a:r>
              <a:rPr baseline="-25000" i="1" lang="en" sz="2400">
                <a:solidFill>
                  <a:schemeClr val="dk1"/>
                </a:solidFill>
                <a:latin typeface="Roboto"/>
                <a:ea typeface="Roboto"/>
                <a:cs typeface="Roboto"/>
                <a:sym typeface="Roboto"/>
              </a:rPr>
              <a:t>1</a:t>
            </a:r>
            <a:r>
              <a:rPr i="1" lang="en" sz="2400">
                <a:solidFill>
                  <a:schemeClr val="dk1"/>
                </a:solidFill>
                <a:latin typeface="Roboto"/>
                <a:ea typeface="Roboto"/>
                <a:cs typeface="Roboto"/>
                <a:sym typeface="Roboto"/>
              </a:rPr>
              <a:t>, x</a:t>
            </a:r>
            <a:r>
              <a:rPr baseline="-25000" i="1" lang="en" sz="2400">
                <a:solidFill>
                  <a:schemeClr val="dk1"/>
                </a:solidFill>
                <a:latin typeface="Roboto"/>
                <a:ea typeface="Roboto"/>
                <a:cs typeface="Roboto"/>
                <a:sym typeface="Roboto"/>
              </a:rPr>
              <a:t>2</a:t>
            </a:r>
            <a:r>
              <a:rPr i="1" lang="en" sz="2400">
                <a:solidFill>
                  <a:schemeClr val="dk1"/>
                </a:solidFill>
                <a:latin typeface="Roboto"/>
                <a:ea typeface="Roboto"/>
                <a:cs typeface="Roboto"/>
                <a:sym typeface="Roboto"/>
              </a:rPr>
              <a:t>,…, x</a:t>
            </a:r>
            <a:r>
              <a:rPr baseline="-25000" i="1" lang="en" sz="2400">
                <a:solidFill>
                  <a:schemeClr val="dk1"/>
                </a:solidFill>
                <a:latin typeface="Roboto"/>
                <a:ea typeface="Roboto"/>
                <a:cs typeface="Roboto"/>
                <a:sym typeface="Roboto"/>
              </a:rPr>
              <a:t>N</a:t>
            </a:r>
            <a:r>
              <a:rPr lang="en" sz="2400">
                <a:solidFill>
                  <a:schemeClr val="dk1"/>
                </a:solidFill>
                <a:latin typeface="Roboto"/>
                <a:ea typeface="Roboto"/>
                <a:cs typeface="Roboto"/>
                <a:sym typeface="Roboto"/>
              </a:rPr>
              <a:t>), entonces la fórmula de la asimetría de Fisher es:</a:t>
            </a:r>
            <a:endParaRPr sz="2400">
              <a:latin typeface="Roboto"/>
              <a:ea typeface="Roboto"/>
              <a:cs typeface="Roboto"/>
              <a:sym typeface="Roboto"/>
            </a:endParaRPr>
          </a:p>
        </p:txBody>
      </p:sp>
      <p:pic>
        <p:nvPicPr>
          <p:cNvPr id="401" name="Google Shape;401;p62"/>
          <p:cNvPicPr preferRelativeResize="0"/>
          <p:nvPr/>
        </p:nvPicPr>
        <p:blipFill rotWithShape="1">
          <a:blip r:embed="rId3">
            <a:alphaModFix/>
          </a:blip>
          <a:srcRect b="26439" l="51986" r="28795" t="63088"/>
          <a:stretch/>
        </p:blipFill>
        <p:spPr>
          <a:xfrm>
            <a:off x="1942376" y="3056475"/>
            <a:ext cx="3807000" cy="1171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Asimetría</a:t>
            </a:r>
            <a:endParaRPr/>
          </a:p>
        </p:txBody>
      </p:sp>
      <p:pic>
        <p:nvPicPr>
          <p:cNvPr id="407" name="Google Shape;407;p63"/>
          <p:cNvPicPr preferRelativeResize="0"/>
          <p:nvPr/>
        </p:nvPicPr>
        <p:blipFill rotWithShape="1">
          <a:blip r:embed="rId3">
            <a:alphaModFix/>
          </a:blip>
          <a:srcRect b="40578" l="40013" r="13420" t="19105"/>
          <a:stretch/>
        </p:blipFill>
        <p:spPr>
          <a:xfrm>
            <a:off x="1233512" y="1347175"/>
            <a:ext cx="6513173" cy="31842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just">
              <a:spcBef>
                <a:spcPts val="0"/>
              </a:spcBef>
              <a:spcAft>
                <a:spcPts val="0"/>
              </a:spcAft>
              <a:buNone/>
            </a:pPr>
            <a:r>
              <a:rPr lang="en"/>
              <a:t>Curtosis o apuntamiento</a:t>
            </a:r>
            <a:endParaRPr/>
          </a:p>
        </p:txBody>
      </p:sp>
      <p:sp>
        <p:nvSpPr>
          <p:cNvPr id="413" name="Google Shape;413;p64"/>
          <p:cNvSpPr txBox="1"/>
          <p:nvPr>
            <p:ph idx="1" type="subTitle"/>
          </p:nvPr>
        </p:nvSpPr>
        <p:spPr>
          <a:xfrm>
            <a:off x="175050" y="1050950"/>
            <a:ext cx="87387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solidFill>
                  <a:schemeClr val="dk1"/>
                </a:solidFill>
                <a:latin typeface="Roboto"/>
                <a:ea typeface="Roboto"/>
                <a:cs typeface="Roboto"/>
                <a:sym typeface="Roboto"/>
              </a:rPr>
              <a:t>La </a:t>
            </a:r>
            <a:r>
              <a:rPr b="1" lang="en" sz="2400">
                <a:solidFill>
                  <a:schemeClr val="dk1"/>
                </a:solidFill>
                <a:latin typeface="Roboto"/>
                <a:ea typeface="Roboto"/>
                <a:cs typeface="Roboto"/>
                <a:sym typeface="Roboto"/>
              </a:rPr>
              <a:t>curtosis</a:t>
            </a:r>
            <a:r>
              <a:rPr lang="en" sz="2400">
                <a:solidFill>
                  <a:schemeClr val="dk1"/>
                </a:solidFill>
                <a:latin typeface="Roboto"/>
                <a:ea typeface="Roboto"/>
                <a:cs typeface="Roboto"/>
                <a:sym typeface="Roboto"/>
              </a:rPr>
              <a:t> de una variable estadística/aleatoria es una característica de forma de su distribución de frecuencias/probabilidad.</a:t>
            </a:r>
            <a:endParaRPr sz="2400">
              <a:solidFill>
                <a:schemeClr val="dk1"/>
              </a:solidFill>
              <a:latin typeface="Roboto"/>
              <a:ea typeface="Roboto"/>
              <a:cs typeface="Roboto"/>
              <a:sym typeface="Roboto"/>
            </a:endParaRPr>
          </a:p>
          <a:p>
            <a:pPr indent="0" lvl="0" marL="0" rtl="0" algn="just">
              <a:spcBef>
                <a:spcPts val="0"/>
              </a:spcBef>
              <a:spcAft>
                <a:spcPts val="0"/>
              </a:spcAft>
              <a:buNone/>
            </a:pPr>
            <a:r>
              <a:rPr lang="en" sz="2200">
                <a:solidFill>
                  <a:schemeClr val="dk1"/>
                </a:solidFill>
                <a:latin typeface="Roboto"/>
                <a:ea typeface="Roboto"/>
                <a:cs typeface="Roboto"/>
                <a:sym typeface="Roboto"/>
              </a:rPr>
              <a:t>Una curtosis grande implica una mayor concentración de valores de la variable tanto muy cerca de la media de la distribución (pico) como muy lejos de ella (colas), al tiempo que existe una relativamente menor frecuencia de valores intermedios. Esto explica una forma de la distribución de frecuencias/probabilidad con colas más gruesas, con un centro más apuntado y una menor proporción de valores intermedios entre el pico y colas.</a:t>
            </a:r>
            <a:endParaRPr sz="2200">
              <a:solidFill>
                <a:schemeClr val="dk1"/>
              </a:solidFill>
              <a:latin typeface="Roboto"/>
              <a:ea typeface="Roboto"/>
              <a:cs typeface="Roboto"/>
              <a:sym typeface="Roboto"/>
            </a:endParaRPr>
          </a:p>
          <a:p>
            <a:pPr indent="0" lvl="0" marL="0" rtl="0" algn="just">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Curtosis</a:t>
            </a:r>
            <a:endParaRPr/>
          </a:p>
        </p:txBody>
      </p:sp>
      <p:sp>
        <p:nvSpPr>
          <p:cNvPr id="419" name="Google Shape;419;p65"/>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Un coeficiente de apuntamiento o de curtosis es el cuarto momento con respecto a la media estandarizado que se define como:</a:t>
            </a:r>
            <a:endParaRPr sz="2400">
              <a:latin typeface="Roboto"/>
              <a:ea typeface="Roboto"/>
              <a:cs typeface="Roboto"/>
              <a:sym typeface="Roboto"/>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pic>
        <p:nvPicPr>
          <p:cNvPr id="420" name="Google Shape;420;p65"/>
          <p:cNvPicPr preferRelativeResize="0"/>
          <p:nvPr/>
        </p:nvPicPr>
        <p:blipFill rotWithShape="1">
          <a:blip r:embed="rId3">
            <a:alphaModFix/>
          </a:blip>
          <a:srcRect b="29319" l="45039" r="22142" t="50261"/>
          <a:stretch/>
        </p:blipFill>
        <p:spPr>
          <a:xfrm>
            <a:off x="1666476" y="2539625"/>
            <a:ext cx="5311324" cy="1866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Curtosis </a:t>
            </a:r>
            <a:endParaRPr/>
          </a:p>
        </p:txBody>
      </p:sp>
      <p:pic>
        <p:nvPicPr>
          <p:cNvPr id="426" name="Google Shape;426;p66"/>
          <p:cNvPicPr preferRelativeResize="0"/>
          <p:nvPr/>
        </p:nvPicPr>
        <p:blipFill rotWithShape="1">
          <a:blip r:embed="rId3">
            <a:alphaModFix/>
          </a:blip>
          <a:srcRect b="25130" l="43265" r="20221" t="42409"/>
          <a:stretch/>
        </p:blipFill>
        <p:spPr>
          <a:xfrm>
            <a:off x="250350" y="1118575"/>
            <a:ext cx="6959749" cy="3493951"/>
          </a:xfrm>
          <a:prstGeom prst="rect">
            <a:avLst/>
          </a:prstGeom>
          <a:noFill/>
          <a:ln>
            <a:noFill/>
          </a:ln>
        </p:spPr>
      </p:pic>
      <p:sp>
        <p:nvSpPr>
          <p:cNvPr id="427" name="Google Shape;427;p66"/>
          <p:cNvSpPr txBox="1"/>
          <p:nvPr/>
        </p:nvSpPr>
        <p:spPr>
          <a:xfrm>
            <a:off x="6799350" y="1210675"/>
            <a:ext cx="21411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2400">
                <a:solidFill>
                  <a:schemeClr val="dk1"/>
                </a:solidFill>
              </a:rPr>
              <a:t>Una mayor curtosis no implica una mayor varianza, ni viceversa.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t>Pruebas paramétricas	</a:t>
            </a:r>
            <a:endParaRPr sz="3000"/>
          </a:p>
        </p:txBody>
      </p:sp>
      <p:sp>
        <p:nvSpPr>
          <p:cNvPr id="433" name="Google Shape;433;p67"/>
          <p:cNvSpPr txBox="1"/>
          <p:nvPr>
            <p:ph idx="1" type="subTitle"/>
          </p:nvPr>
        </p:nvSpPr>
        <p:spPr>
          <a:xfrm>
            <a:off x="326550" y="1039925"/>
            <a:ext cx="85932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solidFill>
                  <a:schemeClr val="dk1"/>
                </a:solidFill>
                <a:latin typeface="Roboto"/>
                <a:ea typeface="Roboto"/>
                <a:cs typeface="Roboto"/>
                <a:sym typeface="Roboto"/>
              </a:rPr>
              <a:t>Supuestos de las paramétricas</a:t>
            </a:r>
            <a:endParaRPr sz="2400">
              <a:solidFill>
                <a:schemeClr val="dk1"/>
              </a:solidFill>
              <a:latin typeface="Roboto"/>
              <a:ea typeface="Roboto"/>
              <a:cs typeface="Roboto"/>
              <a:sym typeface="Roboto"/>
            </a:endParaRPr>
          </a:p>
          <a:p>
            <a:pPr indent="-381000" lvl="0" marL="457200" rtl="0" algn="just">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Normalidad</a:t>
            </a:r>
            <a:endParaRPr sz="2400">
              <a:solidFill>
                <a:schemeClr val="dk1"/>
              </a:solidFill>
              <a:latin typeface="Roboto"/>
              <a:ea typeface="Roboto"/>
              <a:cs typeface="Roboto"/>
              <a:sym typeface="Roboto"/>
            </a:endParaRPr>
          </a:p>
          <a:p>
            <a:pPr indent="-381000" lvl="0" marL="457200" rtl="0" algn="just">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Homocedasticidad: Las varianzas de los distintos grupos deben ser iguales, hay homogeneidad de varianzas.</a:t>
            </a:r>
            <a:endParaRPr sz="2400">
              <a:solidFill>
                <a:schemeClr val="dk1"/>
              </a:solidFill>
              <a:latin typeface="Roboto"/>
              <a:ea typeface="Roboto"/>
              <a:cs typeface="Roboto"/>
              <a:sym typeface="Roboto"/>
            </a:endParaRPr>
          </a:p>
          <a:p>
            <a:pPr indent="-381000" lvl="0" marL="457200" rtl="0" algn="just">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Respecto a los errores: </a:t>
            </a:r>
            <a:endParaRPr sz="2400">
              <a:solidFill>
                <a:schemeClr val="dk1"/>
              </a:solidFill>
              <a:latin typeface="Roboto"/>
              <a:ea typeface="Roboto"/>
              <a:cs typeface="Roboto"/>
              <a:sym typeface="Roboto"/>
            </a:endParaRPr>
          </a:p>
          <a:p>
            <a:pPr indent="-381000" lvl="1" marL="914400" rtl="0" algn="just">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Los errores son independientes entre si</a:t>
            </a:r>
            <a:endParaRPr sz="2400">
              <a:solidFill>
                <a:schemeClr val="dk1"/>
              </a:solidFill>
              <a:latin typeface="Roboto"/>
              <a:ea typeface="Roboto"/>
              <a:cs typeface="Roboto"/>
              <a:sym typeface="Roboto"/>
            </a:endParaRPr>
          </a:p>
          <a:p>
            <a:pPr indent="-381000" lvl="1" marL="914400" rtl="0" algn="just">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Se distribuyen normalmente dentro de cada población del grupo</a:t>
            </a:r>
            <a:endParaRPr sz="2400">
              <a:solidFill>
                <a:schemeClr val="dk1"/>
              </a:solidFill>
              <a:latin typeface="Roboto"/>
              <a:ea typeface="Roboto"/>
              <a:cs typeface="Roboto"/>
              <a:sym typeface="Roboto"/>
            </a:endParaRPr>
          </a:p>
          <a:p>
            <a:pPr indent="0" lvl="0" marL="457200" rtl="0" algn="just">
              <a:spcBef>
                <a:spcPts val="0"/>
              </a:spcBef>
              <a:spcAft>
                <a:spcPts val="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Pruebas no paramétricas	</a:t>
            </a:r>
            <a:endParaRPr/>
          </a:p>
        </p:txBody>
      </p:sp>
      <p:sp>
        <p:nvSpPr>
          <p:cNvPr id="439" name="Google Shape;439;p68"/>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381000" lvl="0" marL="457200" rtl="0" algn="just">
              <a:spcBef>
                <a:spcPts val="0"/>
              </a:spcBef>
              <a:spcAft>
                <a:spcPts val="0"/>
              </a:spcAft>
              <a:buSzPts val="2400"/>
              <a:buFont typeface="Roboto"/>
              <a:buChar char="●"/>
            </a:pPr>
            <a:r>
              <a:rPr lang="en" sz="2400">
                <a:latin typeface="Roboto"/>
                <a:ea typeface="Roboto"/>
                <a:cs typeface="Roboto"/>
                <a:sym typeface="Roboto"/>
              </a:rPr>
              <a:t>Métodos de distribución libres, no requiere conocer la distribución de la muestra</a:t>
            </a:r>
            <a:endParaRPr sz="2400">
              <a:latin typeface="Roboto"/>
              <a:ea typeface="Roboto"/>
              <a:cs typeface="Roboto"/>
              <a:sym typeface="Roboto"/>
            </a:endParaRPr>
          </a:p>
          <a:p>
            <a:pPr indent="-381000" lvl="0" marL="457200" rtl="0" algn="just">
              <a:spcBef>
                <a:spcPts val="0"/>
              </a:spcBef>
              <a:spcAft>
                <a:spcPts val="0"/>
              </a:spcAft>
              <a:buSzPts val="2400"/>
              <a:buFont typeface="Roboto"/>
              <a:buChar char="●"/>
            </a:pPr>
            <a:r>
              <a:rPr lang="en" sz="2400">
                <a:latin typeface="Roboto"/>
                <a:ea typeface="Roboto"/>
                <a:cs typeface="Roboto"/>
                <a:sym typeface="Roboto"/>
              </a:rPr>
              <a:t>Permiten estudiar la forma de la distribución de la población de la que se extrajo la muestra</a:t>
            </a:r>
            <a:endParaRPr sz="2400">
              <a:latin typeface="Roboto"/>
              <a:ea typeface="Roboto"/>
              <a:cs typeface="Roboto"/>
              <a:sym typeface="Roboto"/>
            </a:endParaRPr>
          </a:p>
          <a:p>
            <a:pPr indent="-381000" lvl="0" marL="457200" rtl="0" algn="just">
              <a:spcBef>
                <a:spcPts val="0"/>
              </a:spcBef>
              <a:spcAft>
                <a:spcPts val="0"/>
              </a:spcAft>
              <a:buSzPts val="2400"/>
              <a:buFont typeface="Roboto"/>
              <a:buChar char="●"/>
            </a:pPr>
            <a:r>
              <a:rPr lang="en" sz="2400">
                <a:latin typeface="Roboto"/>
                <a:ea typeface="Roboto"/>
                <a:cs typeface="Roboto"/>
                <a:sym typeface="Roboto"/>
              </a:rPr>
              <a:t>Se denominan pruebas de bondad de ajuste y se usan para contrastar si los datos de la muestra proceden de cierta distribución. </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Bondad de ajuste</a:t>
            </a:r>
            <a:endParaRPr/>
          </a:p>
        </p:txBody>
      </p:sp>
      <p:sp>
        <p:nvSpPr>
          <p:cNvPr id="445" name="Google Shape;445;p69"/>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Resumen la discrepancia entre los valores observados y los valores esperados en el modelo de estudio. </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Dentro de los test mas usados: </a:t>
            </a:r>
            <a:br>
              <a:rPr lang="en" sz="2400">
                <a:latin typeface="Roboto"/>
                <a:ea typeface="Roboto"/>
                <a:cs typeface="Roboto"/>
                <a:sym typeface="Roboto"/>
              </a:rPr>
            </a:b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Test de Kolmogorov-Smirnov (Test KS)</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Gráficos QQ</a:t>
            </a:r>
            <a:endParaRPr sz="240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Test de KS</a:t>
            </a:r>
            <a:endParaRPr/>
          </a:p>
        </p:txBody>
      </p:sp>
      <p:sp>
        <p:nvSpPr>
          <p:cNvPr id="451" name="Google Shape;451;p70"/>
          <p:cNvSpPr txBox="1"/>
          <p:nvPr>
            <p:ph idx="1" type="subTitle"/>
          </p:nvPr>
        </p:nvSpPr>
        <p:spPr>
          <a:xfrm>
            <a:off x="250351" y="966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Ejemplo</a:t>
            </a:r>
            <a:endParaRPr sz="2400">
              <a:solidFill>
                <a:schemeClr val="dk1"/>
              </a:solidFill>
              <a:latin typeface="Roboto"/>
              <a:ea typeface="Roboto"/>
              <a:cs typeface="Roboto"/>
              <a:sym typeface="Roboto"/>
            </a:endParaRPr>
          </a:p>
          <a:p>
            <a:pPr indent="0" lvl="0" marL="0" rtl="0" algn="l">
              <a:spcBef>
                <a:spcPts val="0"/>
              </a:spcBef>
              <a:spcAft>
                <a:spcPts val="0"/>
              </a:spcAft>
              <a:buNone/>
            </a:pPr>
            <a:r>
              <a:rPr lang="en" sz="2400">
                <a:solidFill>
                  <a:schemeClr val="dk1"/>
                </a:solidFill>
                <a:latin typeface="Roboto"/>
                <a:ea typeface="Roboto"/>
                <a:cs typeface="Roboto"/>
                <a:sym typeface="Roboto"/>
              </a:rPr>
              <a:t>Se quiere probar la hipótesis que una determinada distribución es normal.</a:t>
            </a:r>
            <a:endParaRPr sz="2400">
              <a:solidFill>
                <a:schemeClr val="dk1"/>
              </a:solidFill>
              <a:latin typeface="Roboto"/>
              <a:ea typeface="Roboto"/>
              <a:cs typeface="Roboto"/>
              <a:sym typeface="Roboto"/>
            </a:endParaRPr>
          </a:p>
          <a:p>
            <a:pPr indent="0" lvl="0" marL="0" rtl="0" algn="l">
              <a:spcBef>
                <a:spcPts val="0"/>
              </a:spcBef>
              <a:spcAft>
                <a:spcPts val="0"/>
              </a:spcAft>
              <a:buNone/>
            </a:pPr>
            <a:r>
              <a:rPr lang="en" sz="2400">
                <a:solidFill>
                  <a:schemeClr val="dk1"/>
                </a:solidFill>
                <a:latin typeface="Roboto"/>
                <a:ea typeface="Roboto"/>
                <a:cs typeface="Roboto"/>
                <a:sym typeface="Roboto"/>
              </a:rPr>
              <a:t>Los valores ordenados para una muestra de tamaño 10 para esta distribución son:</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a:p>
            <a:pPr indent="0" lvl="0" marL="0" rtl="0" algn="ctr">
              <a:spcBef>
                <a:spcPts val="0"/>
              </a:spcBef>
              <a:spcAft>
                <a:spcPts val="0"/>
              </a:spcAft>
              <a:buNone/>
            </a:pPr>
            <a:r>
              <a:rPr lang="en" sz="2400">
                <a:solidFill>
                  <a:schemeClr val="dk1"/>
                </a:solidFill>
                <a:latin typeface="Roboto"/>
                <a:ea typeface="Roboto"/>
                <a:cs typeface="Roboto"/>
                <a:sym typeface="Roboto"/>
              </a:rPr>
              <a:t>66,72,81,94,112,116,124,140,145,155</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a:p>
            <a:pPr indent="0" lvl="0" marL="0" rtl="0" algn="l">
              <a:spcBef>
                <a:spcPts val="0"/>
              </a:spcBef>
              <a:spcAft>
                <a:spcPts val="0"/>
              </a:spcAft>
              <a:buNone/>
            </a:pPr>
            <a:r>
              <a:rPr lang="en" sz="2400">
                <a:solidFill>
                  <a:schemeClr val="dk1"/>
                </a:solidFill>
                <a:latin typeface="Roboto"/>
                <a:ea typeface="Roboto"/>
                <a:cs typeface="Roboto"/>
                <a:sym typeface="Roboto"/>
              </a:rPr>
              <a:t>¿qué conclusión puede obtenerse?</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Test de KS</a:t>
            </a:r>
            <a:endParaRPr/>
          </a:p>
        </p:txBody>
      </p:sp>
      <p:sp>
        <p:nvSpPr>
          <p:cNvPr id="457" name="Google Shape;457;p71"/>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250">
                <a:solidFill>
                  <a:schemeClr val="dk1"/>
                </a:solidFill>
              </a:rPr>
              <a:t>¿Que nos vamos a preguntar?</a:t>
            </a:r>
            <a:endParaRPr sz="2250">
              <a:solidFill>
                <a:schemeClr val="dk1"/>
              </a:solidFill>
            </a:endParaRPr>
          </a:p>
          <a:p>
            <a:pPr indent="0" lvl="0" marL="0" rtl="0" algn="l">
              <a:spcBef>
                <a:spcPts val="0"/>
              </a:spcBef>
              <a:spcAft>
                <a:spcPts val="0"/>
              </a:spcAft>
              <a:buNone/>
            </a:pPr>
            <a:r>
              <a:t/>
            </a:r>
            <a:endParaRPr sz="2250">
              <a:solidFill>
                <a:schemeClr val="dk1"/>
              </a:solidFill>
            </a:endParaRPr>
          </a:p>
          <a:p>
            <a:pPr indent="0" lvl="0" marL="0" rtl="0" algn="ctr">
              <a:spcBef>
                <a:spcPts val="0"/>
              </a:spcBef>
              <a:spcAft>
                <a:spcPts val="0"/>
              </a:spcAft>
              <a:buClr>
                <a:schemeClr val="dk1"/>
              </a:buClr>
              <a:buSzPts val="1100"/>
              <a:buFont typeface="Arial"/>
              <a:buNone/>
            </a:pPr>
            <a:r>
              <a:rPr lang="en" sz="2250">
                <a:solidFill>
                  <a:schemeClr val="dk1"/>
                </a:solidFill>
              </a:rPr>
              <a:t>H</a:t>
            </a:r>
            <a:r>
              <a:rPr lang="en" sz="1450">
                <a:solidFill>
                  <a:schemeClr val="dk1"/>
                </a:solidFill>
              </a:rPr>
              <a:t>0</a:t>
            </a:r>
            <a:r>
              <a:rPr lang="en" sz="2250">
                <a:solidFill>
                  <a:schemeClr val="dk1"/>
                </a:solidFill>
              </a:rPr>
              <a:t>: Los datos analizados siguen una distribución M.</a:t>
            </a:r>
            <a:endParaRPr sz="2250">
              <a:solidFill>
                <a:schemeClr val="dk1"/>
              </a:solidFill>
            </a:endParaRPr>
          </a:p>
          <a:p>
            <a:pPr indent="0" lvl="0" marL="0" rtl="0" algn="ctr">
              <a:spcBef>
                <a:spcPts val="0"/>
              </a:spcBef>
              <a:spcAft>
                <a:spcPts val="0"/>
              </a:spcAft>
              <a:buNone/>
            </a:pPr>
            <a:r>
              <a:rPr lang="en" sz="2250">
                <a:solidFill>
                  <a:schemeClr val="dk1"/>
                </a:solidFill>
              </a:rPr>
              <a:t>H</a:t>
            </a:r>
            <a:r>
              <a:rPr lang="en" sz="1450">
                <a:solidFill>
                  <a:schemeClr val="dk1"/>
                </a:solidFill>
              </a:rPr>
              <a:t>1</a:t>
            </a:r>
            <a:r>
              <a:rPr lang="en" sz="2250">
                <a:solidFill>
                  <a:schemeClr val="dk1"/>
                </a:solidFill>
              </a:rPr>
              <a:t>: Los datos analizados no siguen una distribución M.</a:t>
            </a:r>
            <a:endParaRPr sz="2250">
              <a:solidFill>
                <a:schemeClr val="dk1"/>
              </a:solidFill>
            </a:endParaRPr>
          </a:p>
          <a:p>
            <a:pPr indent="0" lvl="0" marL="0" rtl="0" algn="ctr">
              <a:spcBef>
                <a:spcPts val="0"/>
              </a:spcBef>
              <a:spcAft>
                <a:spcPts val="0"/>
              </a:spcAft>
              <a:buNone/>
            </a:pPr>
            <a:r>
              <a:t/>
            </a:r>
            <a:endParaRPr sz="2250">
              <a:solidFill>
                <a:schemeClr val="dk1"/>
              </a:solidFill>
            </a:endParaRPr>
          </a:p>
          <a:p>
            <a:pPr indent="0" lvl="0" marL="0" rtl="0" algn="l">
              <a:spcBef>
                <a:spcPts val="0"/>
              </a:spcBef>
              <a:spcAft>
                <a:spcPts val="0"/>
              </a:spcAft>
              <a:buNone/>
            </a:pPr>
            <a:r>
              <a:rPr lang="en" sz="2250">
                <a:solidFill>
                  <a:schemeClr val="dk1"/>
                </a:solidFill>
              </a:rPr>
              <a:t>Analíticamente el proceso utiliza la siguiente transformación</a:t>
            </a:r>
            <a:endParaRPr sz="2250">
              <a:solidFill>
                <a:schemeClr val="dk1"/>
              </a:solidFill>
            </a:endParaRPr>
          </a:p>
          <a:p>
            <a:pPr indent="0" lvl="0" marL="0" rtl="0" algn="l">
              <a:spcBef>
                <a:spcPts val="0"/>
              </a:spcBef>
              <a:spcAft>
                <a:spcPts val="0"/>
              </a:spcAft>
              <a:buNone/>
            </a:pPr>
            <a:r>
              <a:t/>
            </a:r>
            <a:endParaRPr sz="2250">
              <a:solidFill>
                <a:schemeClr val="dk1"/>
              </a:solidFill>
            </a:endParaRPr>
          </a:p>
          <a:p>
            <a:pPr indent="0" lvl="0" marL="0" rtl="0" algn="l">
              <a:spcBef>
                <a:spcPts val="0"/>
              </a:spcBef>
              <a:spcAft>
                <a:spcPts val="0"/>
              </a:spcAft>
              <a:buNone/>
            </a:pPr>
            <a:r>
              <a:rPr lang="en" sz="2250">
                <a:solidFill>
                  <a:schemeClr val="dk1"/>
                </a:solidFill>
              </a:rPr>
              <a:t>z=(valor observado - media ) / varianza</a:t>
            </a:r>
            <a:endParaRPr sz="2250">
              <a:solidFill>
                <a:schemeClr val="dk1"/>
              </a:solidFill>
            </a:endParaRPr>
          </a:p>
          <a:p>
            <a:pPr indent="0" lvl="0" marL="0" rtl="0" algn="l">
              <a:spcBef>
                <a:spcPts val="0"/>
              </a:spcBef>
              <a:spcAft>
                <a:spcPts val="0"/>
              </a:spcAft>
              <a:buNone/>
            </a:pPr>
            <a:r>
              <a:t/>
            </a:r>
            <a:endParaRPr sz="2250">
              <a:solidFill>
                <a:schemeClr val="dk1"/>
              </a:solidFill>
            </a:endParaRPr>
          </a:p>
          <a:p>
            <a:pPr indent="0" lvl="0" marL="0" rtl="0" algn="l">
              <a:spcBef>
                <a:spcPts val="0"/>
              </a:spcBef>
              <a:spcAft>
                <a:spcPts val="0"/>
              </a:spcAft>
              <a:buNone/>
            </a:pPr>
            <a:r>
              <a:t/>
            </a:r>
            <a:endParaRPr sz="2250">
              <a:solidFill>
                <a:schemeClr val="dk1"/>
              </a:solidFill>
            </a:endParaRPr>
          </a:p>
          <a:p>
            <a:pPr indent="0" lvl="0" marL="0" rtl="0" algn="l">
              <a:spcBef>
                <a:spcPts val="0"/>
              </a:spcBef>
              <a:spcAft>
                <a:spcPts val="0"/>
              </a:spcAft>
              <a:buNone/>
            </a:pPr>
            <a:r>
              <a:t/>
            </a:r>
            <a:endParaRPr sz="2250">
              <a:solidFill>
                <a:schemeClr val="dk1"/>
              </a:solidFill>
            </a:endParaRPr>
          </a:p>
          <a:p>
            <a:pPr indent="0" lvl="0" marL="0" rtl="0" algn="l">
              <a:spcBef>
                <a:spcPts val="0"/>
              </a:spcBef>
              <a:spcAft>
                <a:spcPts val="0"/>
              </a:spcAft>
              <a:buClr>
                <a:schemeClr val="dk1"/>
              </a:buClr>
              <a:buSzPts val="1100"/>
              <a:buFont typeface="Arial"/>
              <a:buNone/>
            </a:pPr>
            <a:r>
              <a:t/>
            </a:r>
            <a:endParaRPr sz="225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Estadística Descriptiva	</a:t>
            </a:r>
            <a:endParaRPr/>
          </a:p>
        </p:txBody>
      </p:sp>
      <p:sp>
        <p:nvSpPr>
          <p:cNvPr id="95" name="Google Shape;95;p18"/>
          <p:cNvSpPr txBox="1"/>
          <p:nvPr>
            <p:ph idx="1" type="subTitle"/>
          </p:nvPr>
        </p:nvSpPr>
        <p:spPr>
          <a:xfrm>
            <a:off x="193900" y="1140850"/>
            <a:ext cx="4895400" cy="55215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sz="2400">
                <a:latin typeface="Roboto"/>
                <a:ea typeface="Roboto"/>
                <a:cs typeface="Roboto"/>
                <a:sym typeface="Roboto"/>
              </a:rPr>
              <a:t>La parte de la estadística que estudia la muestra sin inferir alguna conclusión sobre la población es la estadística descriptiva.</a:t>
            </a:r>
            <a:endParaRPr sz="24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n" sz="2400">
                <a:latin typeface="Roboto"/>
                <a:ea typeface="Roboto"/>
                <a:cs typeface="Roboto"/>
                <a:sym typeface="Roboto"/>
              </a:rPr>
              <a:t>En particular la estadística descriptiva trata sobre los </a:t>
            </a:r>
            <a:r>
              <a:rPr lang="en" sz="2400">
                <a:latin typeface="Roboto"/>
                <a:ea typeface="Roboto"/>
                <a:cs typeface="Roboto"/>
                <a:sym typeface="Roboto"/>
              </a:rPr>
              <a:t>métodos para recolectar, organizar y resumir datos</a:t>
            </a:r>
            <a:r>
              <a:rPr lang="en" sz="2400">
                <a:latin typeface="Roboto"/>
                <a:ea typeface="Roboto"/>
                <a:cs typeface="Roboto"/>
                <a:sym typeface="Roboto"/>
              </a:rPr>
              <a:t>.</a:t>
            </a:r>
            <a:endParaRPr sz="2400">
              <a:latin typeface="Roboto"/>
              <a:ea typeface="Roboto"/>
              <a:cs typeface="Roboto"/>
              <a:sym typeface="Roboto"/>
            </a:endParaRPr>
          </a:p>
          <a:p>
            <a:pPr indent="0" lvl="0" marL="0" rtl="0" algn="just">
              <a:spcBef>
                <a:spcPts val="0"/>
              </a:spcBef>
              <a:spcAft>
                <a:spcPts val="0"/>
              </a:spcAft>
              <a:buNone/>
            </a:pPr>
            <a:r>
              <a:t/>
            </a:r>
            <a:endParaRPr sz="2400">
              <a:solidFill>
                <a:schemeClr val="dk1"/>
              </a:solidFill>
              <a:latin typeface="Roboto"/>
              <a:ea typeface="Roboto"/>
              <a:cs typeface="Roboto"/>
              <a:sym typeface="Roboto"/>
            </a:endParaRPr>
          </a:p>
          <a:p>
            <a:pPr indent="0" lvl="0" marL="0" rtl="0" algn="just">
              <a:spcBef>
                <a:spcPts val="0"/>
              </a:spcBef>
              <a:spcAft>
                <a:spcPts val="0"/>
              </a:spcAft>
              <a:buNone/>
            </a:pPr>
            <a:r>
              <a:t/>
            </a:r>
            <a:endParaRPr sz="1800"/>
          </a:p>
        </p:txBody>
      </p:sp>
      <p:pic>
        <p:nvPicPr>
          <p:cNvPr id="96" name="Google Shape;96;p18"/>
          <p:cNvPicPr preferRelativeResize="0"/>
          <p:nvPr/>
        </p:nvPicPr>
        <p:blipFill>
          <a:blip r:embed="rId3">
            <a:alphaModFix/>
          </a:blip>
          <a:stretch>
            <a:fillRect/>
          </a:stretch>
        </p:blipFill>
        <p:spPr>
          <a:xfrm>
            <a:off x="5723175" y="980139"/>
            <a:ext cx="2819400" cy="1619250"/>
          </a:xfrm>
          <a:prstGeom prst="rect">
            <a:avLst/>
          </a:prstGeom>
          <a:noFill/>
          <a:ln>
            <a:noFill/>
          </a:ln>
        </p:spPr>
      </p:pic>
      <p:pic>
        <p:nvPicPr>
          <p:cNvPr id="97" name="Google Shape;97;p18"/>
          <p:cNvPicPr preferRelativeResize="0"/>
          <p:nvPr/>
        </p:nvPicPr>
        <p:blipFill>
          <a:blip r:embed="rId4">
            <a:alphaModFix/>
          </a:blip>
          <a:stretch>
            <a:fillRect/>
          </a:stretch>
        </p:blipFill>
        <p:spPr>
          <a:xfrm>
            <a:off x="6208950" y="2446989"/>
            <a:ext cx="2333625" cy="1962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Test de KS</a:t>
            </a:r>
            <a:endParaRPr/>
          </a:p>
        </p:txBody>
      </p:sp>
      <p:sp>
        <p:nvSpPr>
          <p:cNvPr id="463" name="Google Shape;463;p72"/>
          <p:cNvSpPr txBox="1"/>
          <p:nvPr>
            <p:ph idx="1" type="subTitle"/>
          </p:nvPr>
        </p:nvSpPr>
        <p:spPr>
          <a:xfrm>
            <a:off x="326551" y="966165"/>
            <a:ext cx="8327100" cy="3184200"/>
          </a:xfrm>
          <a:prstGeom prst="rect">
            <a:avLst/>
          </a:prstGeom>
        </p:spPr>
        <p:txBody>
          <a:bodyPr anchorCtr="0" anchor="t" bIns="76025" lIns="76025" spcFirstLastPara="1" rIns="76025" wrap="square" tIns="76025">
            <a:noAutofit/>
          </a:bodyPr>
          <a:lstStyle/>
          <a:p>
            <a:pPr indent="0" lvl="0" marL="45720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Es entonces que el algoritmo a seguir para calcular lo que denominamos estadístico es el siguiente: </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Ordenar las observaciones de mayor a menor</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Acumulamos las equiprobabilidades 1/N siendo N el orden que le haya tocado a cada observación</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En una tercera columna anotamos la puntuación z de cada observación</a:t>
            </a:r>
            <a:endParaRPr sz="2400">
              <a:latin typeface="Roboto"/>
              <a:ea typeface="Roboto"/>
              <a:cs typeface="Roboto"/>
              <a:sym typeface="Roboto"/>
            </a:endParaRPr>
          </a:p>
          <a:p>
            <a:pPr indent="0" lvl="0" marL="457200" rtl="0" algn="l">
              <a:spcBef>
                <a:spcPts val="0"/>
              </a:spcBef>
              <a:spcAft>
                <a:spcPts val="0"/>
              </a:spcAft>
              <a:buNone/>
            </a:pPr>
            <a:r>
              <a:rPr lang="en" sz="2400">
                <a:latin typeface="Roboto"/>
                <a:ea typeface="Roboto"/>
                <a:cs typeface="Roboto"/>
                <a:sym typeface="Roboto"/>
              </a:rPr>
              <a:t>  </a:t>
            </a:r>
            <a:endParaRPr sz="24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Test de KS</a:t>
            </a:r>
            <a:endParaRPr/>
          </a:p>
        </p:txBody>
      </p:sp>
      <p:sp>
        <p:nvSpPr>
          <p:cNvPr id="469" name="Google Shape;469;p73"/>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Armamos la tabla</a:t>
            </a:r>
            <a:endParaRPr sz="2400">
              <a:latin typeface="Roboto"/>
              <a:ea typeface="Roboto"/>
              <a:cs typeface="Roboto"/>
              <a:sym typeface="Roboto"/>
            </a:endParaRPr>
          </a:p>
        </p:txBody>
      </p:sp>
      <p:pic>
        <p:nvPicPr>
          <p:cNvPr id="470" name="Google Shape;470;p73"/>
          <p:cNvPicPr preferRelativeResize="0"/>
          <p:nvPr/>
        </p:nvPicPr>
        <p:blipFill rotWithShape="1">
          <a:blip r:embed="rId3">
            <a:alphaModFix/>
          </a:blip>
          <a:srcRect b="12645" l="38981" r="29531" t="49321"/>
          <a:stretch/>
        </p:blipFill>
        <p:spPr>
          <a:xfrm>
            <a:off x="444300" y="1865375"/>
            <a:ext cx="3891276" cy="2666001"/>
          </a:xfrm>
          <a:prstGeom prst="rect">
            <a:avLst/>
          </a:prstGeom>
          <a:noFill/>
          <a:ln>
            <a:noFill/>
          </a:ln>
        </p:spPr>
      </p:pic>
      <p:cxnSp>
        <p:nvCxnSpPr>
          <p:cNvPr id="471" name="Google Shape;471;p73"/>
          <p:cNvCxnSpPr/>
          <p:nvPr/>
        </p:nvCxnSpPr>
        <p:spPr>
          <a:xfrm flipH="1" rot="10800000">
            <a:off x="4214450" y="2255500"/>
            <a:ext cx="826200" cy="222000"/>
          </a:xfrm>
          <a:prstGeom prst="straightConnector1">
            <a:avLst/>
          </a:prstGeom>
          <a:noFill/>
          <a:ln cap="flat" cmpd="sng" w="9525">
            <a:solidFill>
              <a:schemeClr val="dk2"/>
            </a:solidFill>
            <a:prstDash val="solid"/>
            <a:round/>
            <a:headEnd len="med" w="med" type="none"/>
            <a:tailEnd len="med" w="med" type="triangle"/>
          </a:ln>
        </p:spPr>
      </p:cxnSp>
      <p:sp>
        <p:nvSpPr>
          <p:cNvPr id="472" name="Google Shape;472;p73"/>
          <p:cNvSpPr txBox="1"/>
          <p:nvPr/>
        </p:nvSpPr>
        <p:spPr>
          <a:xfrm>
            <a:off x="5318675" y="1724200"/>
            <a:ext cx="2868000" cy="2584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t>Encontramos el máximo y si el máximo es mayor que el nivel de significancia que queremos entonces no podemos rechazar H0</a:t>
            </a:r>
            <a:endParaRPr sz="1800"/>
          </a:p>
        </p:txBody>
      </p:sp>
      <p:sp>
        <p:nvSpPr>
          <p:cNvPr id="473" name="Google Shape;473;p73"/>
          <p:cNvSpPr txBox="1"/>
          <p:nvPr/>
        </p:nvSpPr>
        <p:spPr>
          <a:xfrm>
            <a:off x="6072550" y="3473875"/>
            <a:ext cx="2581200" cy="1211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Test de KS</a:t>
            </a:r>
            <a:endParaRPr/>
          </a:p>
        </p:txBody>
      </p:sp>
      <p:pic>
        <p:nvPicPr>
          <p:cNvPr id="479" name="Google Shape;479;p74"/>
          <p:cNvPicPr preferRelativeResize="0"/>
          <p:nvPr/>
        </p:nvPicPr>
        <p:blipFill rotWithShape="1">
          <a:blip r:embed="rId3">
            <a:alphaModFix/>
          </a:blip>
          <a:srcRect b="25001" l="7877" r="39108" t="35612"/>
          <a:stretch/>
        </p:blipFill>
        <p:spPr>
          <a:xfrm>
            <a:off x="168375" y="969875"/>
            <a:ext cx="8644299" cy="3626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2800"/>
              <a:t>Correlación</a:t>
            </a:r>
            <a:endParaRPr sz="2800"/>
          </a:p>
        </p:txBody>
      </p:sp>
      <p:sp>
        <p:nvSpPr>
          <p:cNvPr id="485" name="Google Shape;485;p75"/>
          <p:cNvSpPr txBox="1"/>
          <p:nvPr>
            <p:ph idx="1" type="subTitle"/>
          </p:nvPr>
        </p:nvSpPr>
        <p:spPr>
          <a:xfrm>
            <a:off x="326550" y="1111225"/>
            <a:ext cx="84903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solidFill>
                  <a:schemeClr val="dk1"/>
                </a:solidFill>
                <a:latin typeface="Roboto"/>
                <a:ea typeface="Roboto"/>
                <a:cs typeface="Roboto"/>
                <a:sym typeface="Roboto"/>
              </a:rPr>
              <a:t>En muchas ocasiones es necesario estudiar conjuntamente dos características de un fenómeno aleatorio, es decir, el comportamiento conjunto de dos variables aleatorias, intentando explicar la posible relación existente entre ellas.</a:t>
            </a:r>
            <a:endParaRPr sz="2400">
              <a:solidFill>
                <a:schemeClr val="dk1"/>
              </a:solidFill>
              <a:latin typeface="Roboto"/>
              <a:ea typeface="Roboto"/>
              <a:cs typeface="Roboto"/>
              <a:sym typeface="Roboto"/>
            </a:endParaRPr>
          </a:p>
          <a:p>
            <a:pPr indent="0" lvl="0" marL="0" rtl="0" algn="just">
              <a:spcBef>
                <a:spcPts val="0"/>
              </a:spcBef>
              <a:spcAft>
                <a:spcPts val="0"/>
              </a:spcAft>
              <a:buNone/>
            </a:pPr>
            <a:r>
              <a:t/>
            </a:r>
            <a:endParaRPr sz="2400">
              <a:solidFill>
                <a:schemeClr val="dk1"/>
              </a:solidFill>
              <a:latin typeface="Roboto"/>
              <a:ea typeface="Roboto"/>
              <a:cs typeface="Roboto"/>
              <a:sym typeface="Roboto"/>
            </a:endParaRPr>
          </a:p>
          <a:p>
            <a:pPr indent="0" lvl="0" marL="0" rtl="0" algn="just">
              <a:spcBef>
                <a:spcPts val="0"/>
              </a:spcBef>
              <a:spcAft>
                <a:spcPts val="0"/>
              </a:spcAft>
              <a:buNone/>
            </a:pPr>
            <a:r>
              <a:rPr lang="en" sz="2400">
                <a:solidFill>
                  <a:schemeClr val="dk1"/>
                </a:solidFill>
                <a:latin typeface="Roboto"/>
                <a:ea typeface="Roboto"/>
                <a:cs typeface="Roboto"/>
                <a:sym typeface="Roboto"/>
              </a:rPr>
              <a:t>La correlación trata de establecer la relación o dependencia que existe entre las dos variables que intervienen en una distribución bidimensional. </a:t>
            </a:r>
            <a:endParaRPr sz="2400">
              <a:latin typeface="Roboto"/>
              <a:ea typeface="Roboto"/>
              <a:cs typeface="Roboto"/>
              <a:sym typeface="Roboto"/>
            </a:endParaRPr>
          </a:p>
          <a:p>
            <a:pPr indent="0" lvl="0" marL="0" rtl="0" algn="just">
              <a:spcBef>
                <a:spcPts val="0"/>
              </a:spcBef>
              <a:spcAft>
                <a:spcPts val="0"/>
              </a:spcAft>
              <a:buNone/>
            </a:pPr>
            <a:r>
              <a:t/>
            </a:r>
            <a:endParaRPr sz="2400">
              <a:latin typeface="Roboto"/>
              <a:ea typeface="Roboto"/>
              <a:cs typeface="Roboto"/>
              <a:sym typeface="Roboto"/>
            </a:endParaRPr>
          </a:p>
          <a:p>
            <a:pPr indent="0" lvl="0" marL="0" rtl="0" algn="just">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Relaciones entre variables numéricas</a:t>
            </a:r>
            <a:endParaRPr/>
          </a:p>
        </p:txBody>
      </p:sp>
      <p:sp>
        <p:nvSpPr>
          <p:cNvPr id="491" name="Google Shape;491;p76"/>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La existencia de algún tipo de asociación entre dos o más variables representa la presencia de algún tipo de tendencia o patrón de emparejamiento entre los distintos valores de esas variables.</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Complementariamente, se habla de independencia entre variables cuando no existe tal patrón de relación entre los valores de las mismas.</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Tablas de Contingencia</a:t>
            </a:r>
            <a:endParaRPr/>
          </a:p>
        </p:txBody>
      </p:sp>
      <p:sp>
        <p:nvSpPr>
          <p:cNvPr id="497" name="Google Shape;497;p77"/>
          <p:cNvSpPr txBox="1"/>
          <p:nvPr>
            <p:ph idx="1" type="subTitle"/>
          </p:nvPr>
        </p:nvSpPr>
        <p:spPr>
          <a:xfrm>
            <a:off x="326551" y="1225190"/>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Cuando se trabaja con variables categóricas, los datos suelen organizarse en tablas de doble entrada en las que cada entrada representa un criterio de clasificación (una variable categórica). Como resultado de esta clasificación, las frecuencias (el número o porcentaje de casos) aparecen organizadas en casillas que contienen información sobre la relación existente entre ambos criterios. A estas tablas de frecuencias se les llama </a:t>
            </a:r>
            <a:r>
              <a:rPr b="1" lang="en" sz="2400">
                <a:solidFill>
                  <a:schemeClr val="dk1"/>
                </a:solidFill>
                <a:latin typeface="Roboto"/>
                <a:ea typeface="Roboto"/>
                <a:cs typeface="Roboto"/>
                <a:sym typeface="Roboto"/>
              </a:rPr>
              <a:t>tablas de contingencia</a:t>
            </a:r>
            <a:r>
              <a:rPr lang="en"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Tablas de Contingencia</a:t>
            </a:r>
            <a:endParaRPr/>
          </a:p>
        </p:txBody>
      </p:sp>
      <p:pic>
        <p:nvPicPr>
          <p:cNvPr id="503" name="Google Shape;503;p78"/>
          <p:cNvPicPr preferRelativeResize="0"/>
          <p:nvPr/>
        </p:nvPicPr>
        <p:blipFill>
          <a:blip r:embed="rId3">
            <a:alphaModFix/>
          </a:blip>
          <a:stretch>
            <a:fillRect/>
          </a:stretch>
        </p:blipFill>
        <p:spPr>
          <a:xfrm>
            <a:off x="1135675" y="1334047"/>
            <a:ext cx="6754625" cy="2916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Tablas de Contingencia</a:t>
            </a:r>
            <a:endParaRPr/>
          </a:p>
        </p:txBody>
      </p:sp>
      <p:pic>
        <p:nvPicPr>
          <p:cNvPr id="509" name="Google Shape;509;p79"/>
          <p:cNvPicPr preferRelativeResize="0"/>
          <p:nvPr/>
        </p:nvPicPr>
        <p:blipFill>
          <a:blip r:embed="rId3">
            <a:alphaModFix/>
          </a:blip>
          <a:stretch>
            <a:fillRect/>
          </a:stretch>
        </p:blipFill>
        <p:spPr>
          <a:xfrm>
            <a:off x="892950" y="1144304"/>
            <a:ext cx="6270250" cy="3382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8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Relación entre variables</a:t>
            </a:r>
            <a:endParaRPr/>
          </a:p>
        </p:txBody>
      </p:sp>
      <p:sp>
        <p:nvSpPr>
          <p:cNvPr id="515" name="Google Shape;515;p80"/>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latin typeface="Roboto"/>
                <a:ea typeface="Roboto"/>
                <a:cs typeface="Roboto"/>
                <a:sym typeface="Roboto"/>
              </a:rPr>
              <a:t>En las técnicas de relación el objetivo básico es detectar relación entre variables. La focalización está puesta, en este tipo de técnicas, en las variables, no en las poblaciones que pueda haber en el estudio. Los protagonistas son las variables y detectar covariación entre ellas, detectar que la variación que vemos en una de ellas tiene conexión con la de la otra.</a:t>
            </a:r>
            <a:endParaRPr sz="2400">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8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Variables aleatorias independientes</a:t>
            </a:r>
            <a:endParaRPr/>
          </a:p>
        </p:txBody>
      </p:sp>
      <p:sp>
        <p:nvSpPr>
          <p:cNvPr id="521" name="Google Shape;521;p81"/>
          <p:cNvSpPr txBox="1"/>
          <p:nvPr>
            <p:ph idx="1" type="subTitle"/>
          </p:nvPr>
        </p:nvSpPr>
        <p:spPr>
          <a:xfrm>
            <a:off x="179851" y="979640"/>
            <a:ext cx="8327100" cy="3184200"/>
          </a:xfrm>
          <a:prstGeom prst="rect">
            <a:avLst/>
          </a:prstGeom>
        </p:spPr>
        <p:txBody>
          <a:bodyPr anchorCtr="0" anchor="t" bIns="76025" lIns="76025" spcFirstLastPara="1" rIns="76025" wrap="square" tIns="76025">
            <a:noAutofit/>
          </a:bodyPr>
          <a:lstStyle/>
          <a:p>
            <a:pPr indent="0" lvl="0" marL="0" rtl="0" algn="ctr">
              <a:spcBef>
                <a:spcPts val="0"/>
              </a:spcBef>
              <a:spcAft>
                <a:spcPts val="0"/>
              </a:spcAft>
              <a:buClr>
                <a:schemeClr val="dk1"/>
              </a:buClr>
              <a:buSzPts val="1100"/>
              <a:buFont typeface="Arial"/>
              <a:buNone/>
            </a:pPr>
            <a:r>
              <a:t/>
            </a:r>
            <a:endParaRPr sz="18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800">
                <a:latin typeface="Roboto"/>
                <a:ea typeface="Roboto"/>
                <a:cs typeface="Roboto"/>
                <a:sym typeface="Roboto"/>
              </a:rPr>
              <a:t>Intuitivamente decimos que dos variables, X e Y, son independientes si el valor que toma una de ellas no influye de ninguna manera sobre el valor que toma la otra. Esto lo establecemos más formalmente:</a:t>
            </a:r>
            <a:endParaRPr sz="18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400">
              <a:latin typeface="Roboto"/>
              <a:ea typeface="Roboto"/>
              <a:cs typeface="Roboto"/>
              <a:sym typeface="Roboto"/>
            </a:endParaRPr>
          </a:p>
          <a:p>
            <a:pPr indent="0" lvl="0" marL="0" rtl="0" algn="just">
              <a:spcBef>
                <a:spcPts val="0"/>
              </a:spcBef>
              <a:spcAft>
                <a:spcPts val="0"/>
              </a:spcAft>
              <a:buNone/>
            </a:pPr>
            <a:r>
              <a:rPr lang="en" sz="2400">
                <a:latin typeface="Roboto"/>
                <a:ea typeface="Roboto"/>
                <a:cs typeface="Roboto"/>
                <a:sym typeface="Roboto"/>
              </a:rPr>
              <a:t>Sea ( X , Y ) una variable aleatoria bidimensional discreta. Sea p ( xi , y j ) su fdp conjunta y p (</a:t>
            </a:r>
            <a:r>
              <a:rPr lang="en" sz="2400">
                <a:latin typeface="Roboto"/>
                <a:ea typeface="Roboto"/>
                <a:cs typeface="Roboto"/>
                <a:sym typeface="Roboto"/>
              </a:rPr>
              <a:t> </a:t>
            </a:r>
            <a:r>
              <a:rPr lang="en" sz="2400">
                <a:latin typeface="Roboto"/>
                <a:ea typeface="Roboto"/>
                <a:cs typeface="Roboto"/>
                <a:sym typeface="Roboto"/>
              </a:rPr>
              <a:t>x</a:t>
            </a:r>
            <a:r>
              <a:rPr lang="en" sz="2400">
                <a:latin typeface="Roboto"/>
                <a:ea typeface="Roboto"/>
                <a:cs typeface="Roboto"/>
                <a:sym typeface="Roboto"/>
              </a:rPr>
              <a:t> </a:t>
            </a:r>
            <a:r>
              <a:rPr baseline="-25000" lang="en" sz="2400">
                <a:latin typeface="Roboto"/>
                <a:ea typeface="Roboto"/>
                <a:cs typeface="Roboto"/>
                <a:sym typeface="Roboto"/>
              </a:rPr>
              <a:t>i</a:t>
            </a:r>
            <a:r>
              <a:rPr lang="en" sz="2400">
                <a:latin typeface="Roboto"/>
                <a:ea typeface="Roboto"/>
                <a:cs typeface="Roboto"/>
                <a:sym typeface="Roboto"/>
              </a:rPr>
              <a:t>) y q ( y</a:t>
            </a:r>
            <a:r>
              <a:rPr baseline="-25000" lang="en" sz="2400">
                <a:latin typeface="Roboto"/>
                <a:ea typeface="Roboto"/>
                <a:cs typeface="Roboto"/>
                <a:sym typeface="Roboto"/>
              </a:rPr>
              <a:t>j</a:t>
            </a:r>
            <a:r>
              <a:rPr lang="en" sz="2400">
                <a:latin typeface="Roboto"/>
                <a:ea typeface="Roboto"/>
                <a:cs typeface="Roboto"/>
                <a:sym typeface="Roboto"/>
              </a:rPr>
              <a:t> ) las correspondientes fdp marginales de X e Y. Decimos que X e Y son variables aleatorias independientes si y sólo si</a:t>
            </a:r>
            <a:endParaRPr sz="2400">
              <a:latin typeface="Roboto"/>
              <a:ea typeface="Roboto"/>
              <a:cs typeface="Roboto"/>
              <a:sym typeface="Roboto"/>
            </a:endParaRPr>
          </a:p>
          <a:p>
            <a:pPr indent="0" lvl="0" marL="0" rtl="0" algn="just">
              <a:spcBef>
                <a:spcPts val="0"/>
              </a:spcBef>
              <a:spcAft>
                <a:spcPts val="0"/>
              </a:spcAft>
              <a:buNone/>
            </a:pPr>
            <a:r>
              <a:t/>
            </a:r>
            <a:endParaRPr/>
          </a:p>
          <a:p>
            <a:pPr indent="0" lvl="0" marL="0" rtl="0" algn="ctr">
              <a:spcBef>
                <a:spcPts val="0"/>
              </a:spcBef>
              <a:spcAft>
                <a:spcPts val="0"/>
              </a:spcAft>
              <a:buNone/>
            </a:pPr>
            <a:r>
              <a:rPr b="1" lang="en" sz="2400"/>
              <a:t>p ( x</a:t>
            </a:r>
            <a:r>
              <a:rPr b="1" baseline="-25000" lang="en" sz="2400"/>
              <a:t>i</a:t>
            </a:r>
            <a:r>
              <a:rPr b="1" lang="en" sz="2400"/>
              <a:t> , y</a:t>
            </a:r>
            <a:r>
              <a:rPr b="1" baseline="-25000" lang="en" sz="2400"/>
              <a:t> j </a:t>
            </a:r>
            <a:r>
              <a:rPr b="1" lang="en" sz="2400"/>
              <a:t>) = p ( x </a:t>
            </a:r>
            <a:r>
              <a:rPr b="1" baseline="-25000" lang="en" sz="2400"/>
              <a:t>i</a:t>
            </a:r>
            <a:r>
              <a:rPr b="1" lang="en" sz="2400"/>
              <a:t> ) q ( y</a:t>
            </a:r>
            <a:r>
              <a:rPr b="1" baseline="-25000" lang="en" sz="2400"/>
              <a:t> j</a:t>
            </a:r>
            <a:r>
              <a:rPr b="1" lang="en" sz="2400"/>
              <a:t> ) ∀ ( x</a:t>
            </a:r>
            <a:r>
              <a:rPr b="1" baseline="-25000" lang="en" sz="2400"/>
              <a:t> i</a:t>
            </a:r>
            <a:r>
              <a:rPr b="1" lang="en" sz="2400"/>
              <a:t> , y</a:t>
            </a:r>
            <a:r>
              <a:rPr b="1" baseline="-25000" lang="en" sz="2400"/>
              <a:t> j </a:t>
            </a:r>
            <a:r>
              <a:rPr b="1" lang="en" sz="2400"/>
              <a:t>) ∈ R </a:t>
            </a:r>
            <a:r>
              <a:rPr b="1" baseline="-25000" lang="en" sz="2400"/>
              <a:t>XY</a:t>
            </a:r>
            <a:endParaRPr b="1" baseline="-25000"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300"/>
              <a:t>Analicemos el dataset del Titanic</a:t>
            </a:r>
            <a:endParaRPr sz="3300"/>
          </a:p>
        </p:txBody>
      </p:sp>
      <p:sp>
        <p:nvSpPr>
          <p:cNvPr id="103" name="Google Shape;103;p19"/>
          <p:cNvSpPr txBox="1"/>
          <p:nvPr/>
        </p:nvSpPr>
        <p:spPr>
          <a:xfrm>
            <a:off x="736900" y="1579400"/>
            <a:ext cx="65289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Vamos a trabajar con el dataSet del Titanic. </a:t>
            </a:r>
            <a:endParaRPr b="1" sz="2400"/>
          </a:p>
        </p:txBody>
      </p:sp>
      <p:sp>
        <p:nvSpPr>
          <p:cNvPr id="104" name="Google Shape;104;p19"/>
          <p:cNvSpPr txBox="1"/>
          <p:nvPr/>
        </p:nvSpPr>
        <p:spPr>
          <a:xfrm>
            <a:off x="899000" y="2625800"/>
            <a:ext cx="6013200" cy="7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Veamos que datos tenemos</a:t>
            </a:r>
            <a:endParaRPr b="1" sz="2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id="526" name="Google Shape;526;p82"/>
          <p:cNvPicPr preferRelativeResize="0"/>
          <p:nvPr/>
        </p:nvPicPr>
        <p:blipFill rotWithShape="1">
          <a:blip r:embed="rId3">
            <a:alphaModFix/>
          </a:blip>
          <a:srcRect b="32836" l="0" r="0" t="32587"/>
          <a:stretch/>
        </p:blipFill>
        <p:spPr>
          <a:xfrm>
            <a:off x="2286350" y="3754326"/>
            <a:ext cx="3935650" cy="755000"/>
          </a:xfrm>
          <a:prstGeom prst="rect">
            <a:avLst/>
          </a:prstGeom>
          <a:noFill/>
          <a:ln>
            <a:noFill/>
          </a:ln>
        </p:spPr>
      </p:pic>
      <p:sp>
        <p:nvSpPr>
          <p:cNvPr id="527" name="Google Shape;527;p8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Covarianza</a:t>
            </a:r>
            <a:endParaRPr/>
          </a:p>
        </p:txBody>
      </p:sp>
      <p:sp>
        <p:nvSpPr>
          <p:cNvPr id="528" name="Google Shape;528;p82"/>
          <p:cNvSpPr txBox="1"/>
          <p:nvPr>
            <p:ph idx="1" type="subTitle"/>
          </p:nvPr>
        </p:nvSpPr>
        <p:spPr>
          <a:xfrm>
            <a:off x="326550" y="1325195"/>
            <a:ext cx="8327100" cy="15861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solidFill>
                  <a:schemeClr val="dk1"/>
                </a:solidFill>
              </a:rPr>
              <a:t>Es un valor que indica el grado de variación conjunta de dos variables aleatorias respecto a sus medias. Es el dato básico para determinar si existe una dependencia entre ambas variables y además es el dato necesario para estimar otros parámetros básicos, como el coeficiente de correlación lineal o la recta de regresión.</a:t>
            </a:r>
            <a:endParaRPr sz="2400">
              <a:solidFill>
                <a:schemeClr val="dk1"/>
              </a:solidFill>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t/>
            </a:r>
            <a:endParaRPr sz="18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Propiedades e  inconvenientes</a:t>
            </a:r>
            <a:endParaRPr/>
          </a:p>
        </p:txBody>
      </p:sp>
      <p:sp>
        <p:nvSpPr>
          <p:cNvPr id="534" name="Google Shape;534;p83"/>
          <p:cNvSpPr txBox="1"/>
          <p:nvPr>
            <p:ph idx="1" type="subTitle"/>
          </p:nvPr>
        </p:nvSpPr>
        <p:spPr>
          <a:xfrm>
            <a:off x="250351" y="1067940"/>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La covarianza permite estimar conceptos relativos a la correlación entre las dos variables</a:t>
            </a:r>
            <a:br>
              <a:rPr lang="en" sz="2400">
                <a:solidFill>
                  <a:schemeClr val="dk1"/>
                </a:solidFill>
                <a:latin typeface="Roboto"/>
                <a:ea typeface="Roboto"/>
                <a:cs typeface="Roboto"/>
                <a:sym typeface="Roboto"/>
              </a:rPr>
            </a:br>
            <a:endParaRPr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I.Su signo indica el sentido de la correlación entre las variables.</a:t>
            </a:r>
            <a:endParaRPr sz="2400">
              <a:solidFill>
                <a:schemeClr val="dk1"/>
              </a:solidFill>
              <a:latin typeface="Roboto"/>
              <a:ea typeface="Roboto"/>
              <a:cs typeface="Roboto"/>
              <a:sym typeface="Roboto"/>
            </a:endParaRPr>
          </a:p>
          <a:p>
            <a:pPr indent="45720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a:t>
            </a:r>
            <a:r>
              <a:rPr lang="en" sz="2400">
                <a:solidFill>
                  <a:schemeClr val="dk1"/>
                </a:solidFill>
                <a:latin typeface="Roboto"/>
                <a:ea typeface="Roboto"/>
                <a:cs typeface="Roboto"/>
                <a:sym typeface="Roboto"/>
              </a:rPr>
              <a:t>Si Cov</a:t>
            </a:r>
            <a:r>
              <a:rPr baseline="-25000" lang="en" sz="2400">
                <a:solidFill>
                  <a:schemeClr val="dk1"/>
                </a:solidFill>
                <a:latin typeface="Roboto"/>
                <a:ea typeface="Roboto"/>
                <a:cs typeface="Roboto"/>
                <a:sym typeface="Roboto"/>
              </a:rPr>
              <a:t>xy</a:t>
            </a:r>
            <a:r>
              <a:rPr lang="en" sz="2400">
                <a:solidFill>
                  <a:schemeClr val="dk1"/>
                </a:solidFill>
                <a:latin typeface="Roboto"/>
                <a:ea typeface="Roboto"/>
                <a:cs typeface="Roboto"/>
                <a:sym typeface="Roboto"/>
              </a:rPr>
              <a:t>&gt;0, la correlación es directa.</a:t>
            </a:r>
            <a:endParaRPr sz="2400">
              <a:solidFill>
                <a:schemeClr val="dk1"/>
              </a:solidFill>
              <a:latin typeface="Roboto"/>
              <a:ea typeface="Roboto"/>
              <a:cs typeface="Roboto"/>
              <a:sym typeface="Roboto"/>
            </a:endParaRPr>
          </a:p>
          <a:p>
            <a:pPr indent="45720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•Si Cov</a:t>
            </a:r>
            <a:r>
              <a:rPr baseline="-25000" lang="en" sz="2400">
                <a:solidFill>
                  <a:schemeClr val="dk1"/>
                </a:solidFill>
                <a:latin typeface="Roboto"/>
                <a:ea typeface="Roboto"/>
                <a:cs typeface="Roboto"/>
                <a:sym typeface="Roboto"/>
              </a:rPr>
              <a:t>xy</a:t>
            </a:r>
            <a:r>
              <a:rPr lang="en" sz="2400">
                <a:solidFill>
                  <a:schemeClr val="dk1"/>
                </a:solidFill>
                <a:latin typeface="Roboto"/>
                <a:ea typeface="Roboto"/>
                <a:cs typeface="Roboto"/>
                <a:sym typeface="Roboto"/>
              </a:rPr>
              <a:t>&lt; 0, la correlación es inversa.</a:t>
            </a:r>
            <a:endParaRPr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br>
              <a:rPr lang="en" sz="1800">
                <a:solidFill>
                  <a:schemeClr val="dk1"/>
                </a:solidFill>
              </a:rPr>
            </a:b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8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solidFill>
                  <a:schemeClr val="lt1"/>
                </a:solidFill>
              </a:rPr>
              <a:t>Propiedades e  inconvenientes</a:t>
            </a:r>
            <a:endParaRPr/>
          </a:p>
        </p:txBody>
      </p:sp>
      <p:sp>
        <p:nvSpPr>
          <p:cNvPr id="540" name="Google Shape;540;p84"/>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solidFill>
                  <a:schemeClr val="dk1"/>
                </a:solidFill>
                <a:latin typeface="Roboto"/>
                <a:ea typeface="Roboto"/>
                <a:cs typeface="Roboto"/>
                <a:sym typeface="Roboto"/>
              </a:rPr>
              <a:t>II.Un valor grande de Cov</a:t>
            </a:r>
            <a:r>
              <a:rPr baseline="-25000" lang="en" sz="2400">
                <a:solidFill>
                  <a:schemeClr val="dk1"/>
                </a:solidFill>
                <a:latin typeface="Roboto"/>
                <a:ea typeface="Roboto"/>
                <a:cs typeface="Roboto"/>
                <a:sym typeface="Roboto"/>
              </a:rPr>
              <a:t>xy</a:t>
            </a:r>
            <a:r>
              <a:rPr lang="en" sz="2400">
                <a:solidFill>
                  <a:schemeClr val="dk1"/>
                </a:solidFill>
                <a:latin typeface="Roboto"/>
                <a:ea typeface="Roboto"/>
                <a:cs typeface="Roboto"/>
                <a:sym typeface="Roboto"/>
              </a:rPr>
              <a:t> advierte que la correlación entre las variables puede ser fuerte, pero no lo asegura, no siendo interesante la comparación de dos distribuciones por la covarianza.</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a:p>
            <a:pPr indent="0" lvl="0" marL="0" rtl="0" algn="l">
              <a:spcBef>
                <a:spcPts val="0"/>
              </a:spcBef>
              <a:spcAft>
                <a:spcPts val="0"/>
              </a:spcAft>
              <a:buNone/>
            </a:pPr>
            <a:r>
              <a:rPr lang="en" sz="2400">
                <a:solidFill>
                  <a:schemeClr val="dk1"/>
                </a:solidFill>
                <a:latin typeface="Roboto"/>
                <a:ea typeface="Roboto"/>
                <a:cs typeface="Roboto"/>
                <a:sym typeface="Roboto"/>
              </a:rPr>
              <a:t>Sólo da el sentido de la correlación: </a:t>
            </a:r>
            <a:endParaRPr sz="2400">
              <a:solidFill>
                <a:schemeClr val="dk1"/>
              </a:solidFill>
              <a:latin typeface="Roboto"/>
              <a:ea typeface="Roboto"/>
              <a:cs typeface="Roboto"/>
              <a:sym typeface="Roboto"/>
            </a:endParaRPr>
          </a:p>
          <a:p>
            <a:pPr indent="0" lvl="0" marL="0" rtl="0" algn="l">
              <a:spcBef>
                <a:spcPts val="0"/>
              </a:spcBef>
              <a:spcAft>
                <a:spcPts val="0"/>
              </a:spcAft>
              <a:buNone/>
            </a:pPr>
            <a:r>
              <a:rPr lang="en" sz="2400">
                <a:solidFill>
                  <a:schemeClr val="dk1"/>
                </a:solidFill>
                <a:latin typeface="Roboto"/>
                <a:ea typeface="Roboto"/>
                <a:cs typeface="Roboto"/>
                <a:sym typeface="Roboto"/>
              </a:rPr>
              <a:t>directa si es positiva e inversa si es negativo. </a:t>
            </a:r>
            <a:endParaRPr sz="2400">
              <a:solidFill>
                <a:schemeClr val="dk1"/>
              </a:solidFill>
              <a:latin typeface="Roboto"/>
              <a:ea typeface="Roboto"/>
              <a:cs typeface="Roboto"/>
              <a:sym typeface="Roboto"/>
            </a:endParaRPr>
          </a:p>
          <a:p>
            <a:pPr indent="0" lvl="0" marL="0" rtl="0" algn="l">
              <a:spcBef>
                <a:spcPts val="0"/>
              </a:spcBef>
              <a:spcAft>
                <a:spcPts val="0"/>
              </a:spcAft>
              <a:buNone/>
            </a:pPr>
            <a:r>
              <a:t/>
            </a:r>
            <a:endParaRPr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8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Gráficamente</a:t>
            </a:r>
            <a:endParaRPr/>
          </a:p>
        </p:txBody>
      </p:sp>
      <p:pic>
        <p:nvPicPr>
          <p:cNvPr id="546" name="Google Shape;546;p85"/>
          <p:cNvPicPr preferRelativeResize="0"/>
          <p:nvPr/>
        </p:nvPicPr>
        <p:blipFill>
          <a:blip r:embed="rId3">
            <a:alphaModFix/>
          </a:blip>
          <a:stretch>
            <a:fillRect/>
          </a:stretch>
        </p:blipFill>
        <p:spPr>
          <a:xfrm>
            <a:off x="1792850" y="1194775"/>
            <a:ext cx="6010575" cy="3184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Mas gráficos</a:t>
            </a:r>
            <a:endParaRPr/>
          </a:p>
        </p:txBody>
      </p:sp>
      <p:pic>
        <p:nvPicPr>
          <p:cNvPr id="552" name="Google Shape;552;p86"/>
          <p:cNvPicPr preferRelativeResize="0"/>
          <p:nvPr/>
        </p:nvPicPr>
        <p:blipFill>
          <a:blip r:embed="rId3">
            <a:alphaModFix/>
          </a:blip>
          <a:stretch>
            <a:fillRect/>
          </a:stretch>
        </p:blipFill>
        <p:spPr>
          <a:xfrm>
            <a:off x="2363308" y="1344771"/>
            <a:ext cx="4445875" cy="28842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7"/>
          <p:cNvSpPr txBox="1"/>
          <p:nvPr>
            <p:ph type="title"/>
          </p:nvPr>
        </p:nvSpPr>
        <p:spPr>
          <a:xfrm>
            <a:off x="326551" y="218150"/>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rPr lang="en" sz="2400"/>
              <a:t>Correlación lineal simple – coeficientes de asociación</a:t>
            </a:r>
            <a:endParaRPr sz="2400"/>
          </a:p>
        </p:txBody>
      </p:sp>
      <p:sp>
        <p:nvSpPr>
          <p:cNvPr id="558" name="Google Shape;558;p87"/>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latin typeface="Roboto"/>
                <a:ea typeface="Roboto"/>
                <a:cs typeface="Roboto"/>
                <a:sym typeface="Roboto"/>
              </a:rPr>
              <a:t>Los coeficientes de asociación son valores numéricos que permiten cuantificar el grado de ajuste y de relación lineal entre dos variables.</a:t>
            </a:r>
            <a:endParaRPr sz="24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8"/>
          <p:cNvSpPr txBox="1"/>
          <p:nvPr>
            <p:ph type="title"/>
          </p:nvPr>
        </p:nvSpPr>
        <p:spPr>
          <a:xfrm>
            <a:off x="304801" y="271725"/>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rPr lang="en" sz="2400"/>
              <a:t>Correlación lineal simple – coeficientes de asociación</a:t>
            </a:r>
            <a:endParaRPr sz="2400"/>
          </a:p>
        </p:txBody>
      </p:sp>
      <p:sp>
        <p:nvSpPr>
          <p:cNvPr id="564" name="Google Shape;564;p88"/>
          <p:cNvSpPr txBox="1"/>
          <p:nvPr>
            <p:ph idx="1" type="subTitle"/>
          </p:nvPr>
        </p:nvSpPr>
        <p:spPr>
          <a:xfrm>
            <a:off x="0" y="791150"/>
            <a:ext cx="8900100" cy="35538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t/>
            </a:r>
            <a:endParaRPr sz="2400">
              <a:solidFill>
                <a:schemeClr val="dk1"/>
              </a:solidFill>
              <a:latin typeface="Roboto"/>
              <a:ea typeface="Roboto"/>
              <a:cs typeface="Roboto"/>
              <a:sym typeface="Roboto"/>
            </a:endParaRPr>
          </a:p>
          <a:p>
            <a:pPr indent="-381000" lvl="0" marL="457200" rtl="0" algn="just">
              <a:spcBef>
                <a:spcPts val="0"/>
              </a:spcBef>
              <a:spcAft>
                <a:spcPts val="0"/>
              </a:spcAft>
              <a:buClr>
                <a:schemeClr val="dk1"/>
              </a:buClr>
              <a:buSzPts val="2400"/>
              <a:buFont typeface="Roboto"/>
              <a:buChar char="●"/>
            </a:pPr>
            <a:r>
              <a:rPr b="1" lang="en" sz="2400">
                <a:solidFill>
                  <a:schemeClr val="dk1"/>
                </a:solidFill>
                <a:latin typeface="Roboto"/>
                <a:ea typeface="Roboto"/>
                <a:cs typeface="Roboto"/>
                <a:sym typeface="Roboto"/>
              </a:rPr>
              <a:t>PEARSON </a:t>
            </a:r>
            <a:endParaRPr b="1" sz="2400">
              <a:solidFill>
                <a:schemeClr val="dk1"/>
              </a:solidFill>
              <a:latin typeface="Roboto"/>
              <a:ea typeface="Roboto"/>
              <a:cs typeface="Roboto"/>
              <a:sym typeface="Roboto"/>
            </a:endParaRPr>
          </a:p>
          <a:p>
            <a:pPr indent="-381000" lvl="1" marL="914400" rtl="0" algn="just">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Es un coeficiente paramétrico por lo que exige que la m.a. Provenga de una distribución normal</a:t>
            </a:r>
            <a:endParaRPr sz="2400">
              <a:solidFill>
                <a:schemeClr val="dk1"/>
              </a:solidFill>
              <a:latin typeface="Roboto"/>
              <a:ea typeface="Roboto"/>
              <a:cs typeface="Roboto"/>
              <a:sym typeface="Roboto"/>
            </a:endParaRPr>
          </a:p>
          <a:p>
            <a:pPr indent="-381000" lvl="1" marL="914400" rtl="0" algn="just">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Solo puede calcularse en variables cuantitativas normales</a:t>
            </a:r>
            <a:endParaRPr sz="2400">
              <a:solidFill>
                <a:schemeClr val="dk1"/>
              </a:solidFill>
              <a:latin typeface="Roboto"/>
              <a:ea typeface="Roboto"/>
              <a:cs typeface="Roboto"/>
              <a:sym typeface="Roboto"/>
            </a:endParaRPr>
          </a:p>
          <a:p>
            <a:pPr indent="-381000" lvl="0" marL="457200" rtl="0" algn="just">
              <a:spcBef>
                <a:spcPts val="0"/>
              </a:spcBef>
              <a:spcAft>
                <a:spcPts val="0"/>
              </a:spcAft>
              <a:buClr>
                <a:schemeClr val="dk1"/>
              </a:buClr>
              <a:buSzPts val="2400"/>
              <a:buFont typeface="Roboto"/>
              <a:buChar char="●"/>
            </a:pPr>
            <a:r>
              <a:rPr b="1" lang="en" sz="2400">
                <a:solidFill>
                  <a:schemeClr val="dk1"/>
                </a:solidFill>
                <a:latin typeface="Roboto"/>
                <a:ea typeface="Roboto"/>
                <a:cs typeface="Roboto"/>
                <a:sym typeface="Roboto"/>
              </a:rPr>
              <a:t>SPEARMAN y KENDALL</a:t>
            </a:r>
            <a:endParaRPr b="1" sz="2400">
              <a:solidFill>
                <a:schemeClr val="dk1"/>
              </a:solidFill>
              <a:latin typeface="Roboto"/>
              <a:ea typeface="Roboto"/>
              <a:cs typeface="Roboto"/>
              <a:sym typeface="Roboto"/>
            </a:endParaRPr>
          </a:p>
          <a:p>
            <a:pPr indent="-381000" lvl="1" marL="914400" rtl="0" algn="just">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Son coeficientes no paramétricos</a:t>
            </a:r>
            <a:endParaRPr sz="24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914400" rtl="0" algn="just">
              <a:spcBef>
                <a:spcPts val="0"/>
              </a:spcBef>
              <a:spcAft>
                <a:spcPts val="0"/>
              </a:spcAft>
              <a:buClr>
                <a:schemeClr val="dk1"/>
              </a:buClr>
              <a:buSzPts val="1100"/>
              <a:buFont typeface="Arial"/>
              <a:buNone/>
            </a:pPr>
            <a:r>
              <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just">
              <a:spcBef>
                <a:spcPts val="0"/>
              </a:spcBef>
              <a:spcAft>
                <a:spcPts val="0"/>
              </a:spcAft>
              <a:buNone/>
            </a:pPr>
            <a:r>
              <a:t/>
            </a:r>
            <a:endParaRPr sz="2400">
              <a:latin typeface="Roboto"/>
              <a:ea typeface="Roboto"/>
              <a:cs typeface="Roboto"/>
              <a:sym typeface="Roboto"/>
            </a:endParaRPr>
          </a:p>
          <a:p>
            <a:pPr indent="0" lvl="0" marL="0" rtl="0" algn="just">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Coeficiente de correlación lineal. Pearson</a:t>
            </a:r>
            <a:endParaRPr/>
          </a:p>
        </p:txBody>
      </p:sp>
      <p:sp>
        <p:nvSpPr>
          <p:cNvPr id="570" name="Google Shape;570;p89"/>
          <p:cNvSpPr txBox="1"/>
          <p:nvPr>
            <p:ph idx="1" type="subTitle"/>
          </p:nvPr>
        </p:nvSpPr>
        <p:spPr>
          <a:xfrm>
            <a:off x="326550" y="1039925"/>
            <a:ext cx="85932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Sea ( X , Y ) una variable aleatoria bidimensional. Definimos el coeficiente de correlación lineal entre X e Y como </a:t>
            </a:r>
            <a:endParaRPr sz="2400">
              <a:latin typeface="Roboto"/>
              <a:ea typeface="Roboto"/>
              <a:cs typeface="Roboto"/>
              <a:sym typeface="Roboto"/>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2400">
                <a:latin typeface="Roboto"/>
                <a:ea typeface="Roboto"/>
                <a:cs typeface="Roboto"/>
                <a:sym typeface="Roboto"/>
              </a:rPr>
              <a:t>Este coeficiente nos da una idea del grado de asociación entre las variables aleatorias X e Y</a:t>
            </a:r>
            <a:endParaRPr sz="2400">
              <a:latin typeface="Roboto"/>
              <a:ea typeface="Roboto"/>
              <a:cs typeface="Roboto"/>
              <a:sym typeface="Roboto"/>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571" name="Google Shape;571;p89"/>
          <p:cNvPicPr preferRelativeResize="0"/>
          <p:nvPr/>
        </p:nvPicPr>
        <p:blipFill>
          <a:blip r:embed="rId3">
            <a:alphaModFix/>
          </a:blip>
          <a:stretch>
            <a:fillRect/>
          </a:stretch>
        </p:blipFill>
        <p:spPr>
          <a:xfrm>
            <a:off x="2890838" y="2271713"/>
            <a:ext cx="3362325" cy="13620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90"/>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Interpretación	</a:t>
            </a:r>
            <a:endParaRPr/>
          </a:p>
        </p:txBody>
      </p:sp>
      <p:sp>
        <p:nvSpPr>
          <p:cNvPr id="577" name="Google Shape;577;p90"/>
          <p:cNvSpPr txBox="1"/>
          <p:nvPr>
            <p:ph idx="1" type="subTitle"/>
          </p:nvPr>
        </p:nvSpPr>
        <p:spPr>
          <a:xfrm>
            <a:off x="326551" y="979640"/>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El valor del índice de correlación varía en el intervalo [-1,1], indicando el signo el sentido de la relación:</a:t>
            </a:r>
            <a:endParaRPr sz="24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Si </a:t>
            </a:r>
            <a:r>
              <a:rPr i="1" lang="en" sz="2400">
                <a:solidFill>
                  <a:schemeClr val="dk1"/>
                </a:solidFill>
                <a:latin typeface="Roboto"/>
                <a:ea typeface="Roboto"/>
                <a:cs typeface="Roboto"/>
                <a:sym typeface="Roboto"/>
              </a:rPr>
              <a:t>r</a:t>
            </a:r>
            <a:r>
              <a:rPr lang="en" sz="2400">
                <a:solidFill>
                  <a:schemeClr val="dk1"/>
                </a:solidFill>
                <a:latin typeface="Roboto"/>
                <a:ea typeface="Roboto"/>
                <a:cs typeface="Roboto"/>
                <a:sym typeface="Roboto"/>
              </a:rPr>
              <a:t> = 1, existe una correlación positiva perfecta. El índice indica una dependencia total entre las dos variables denominada </a:t>
            </a:r>
            <a:r>
              <a:rPr i="1" lang="en" sz="2400">
                <a:solidFill>
                  <a:schemeClr val="dk1"/>
                </a:solidFill>
                <a:latin typeface="Roboto"/>
                <a:ea typeface="Roboto"/>
                <a:cs typeface="Roboto"/>
                <a:sym typeface="Roboto"/>
              </a:rPr>
              <a:t>relación directa</a:t>
            </a:r>
            <a:r>
              <a:rPr lang="en" sz="2400">
                <a:solidFill>
                  <a:schemeClr val="dk1"/>
                </a:solidFill>
                <a:latin typeface="Roboto"/>
                <a:ea typeface="Roboto"/>
                <a:cs typeface="Roboto"/>
                <a:sym typeface="Roboto"/>
              </a:rPr>
              <a:t>: cuando una de ellas aumenta, la otra también lo hace en proporción constante.</a:t>
            </a:r>
            <a:endParaRPr sz="24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Si 0 &lt; </a:t>
            </a:r>
            <a:r>
              <a:rPr i="1" lang="en" sz="2400">
                <a:solidFill>
                  <a:schemeClr val="dk1"/>
                </a:solidFill>
                <a:latin typeface="Roboto"/>
                <a:ea typeface="Roboto"/>
                <a:cs typeface="Roboto"/>
                <a:sym typeface="Roboto"/>
              </a:rPr>
              <a:t>r</a:t>
            </a:r>
            <a:r>
              <a:rPr lang="en" sz="2400">
                <a:solidFill>
                  <a:schemeClr val="dk1"/>
                </a:solidFill>
                <a:latin typeface="Roboto"/>
                <a:ea typeface="Roboto"/>
                <a:cs typeface="Roboto"/>
                <a:sym typeface="Roboto"/>
              </a:rPr>
              <a:t> &lt; 1, existe una correlación positiva.</a:t>
            </a:r>
            <a:endParaRPr sz="2400">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9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Interpretación</a:t>
            </a:r>
            <a:endParaRPr/>
          </a:p>
        </p:txBody>
      </p:sp>
      <p:sp>
        <p:nvSpPr>
          <p:cNvPr id="583" name="Google Shape;583;p91"/>
          <p:cNvSpPr txBox="1"/>
          <p:nvPr>
            <p:ph idx="1" type="subTitle"/>
          </p:nvPr>
        </p:nvSpPr>
        <p:spPr>
          <a:xfrm>
            <a:off x="21750" y="869950"/>
            <a:ext cx="8795100" cy="3870900"/>
          </a:xfrm>
          <a:prstGeom prst="rect">
            <a:avLst/>
          </a:prstGeom>
        </p:spPr>
        <p:txBody>
          <a:bodyPr anchorCtr="0" anchor="t" bIns="76025" lIns="76025" spcFirstLastPara="1" rIns="76025" wrap="square" tIns="76025">
            <a:noAutofit/>
          </a:bodyPr>
          <a:lstStyle/>
          <a:p>
            <a:pPr indent="-381000" lvl="0" marL="457200" rtl="0" algn="just">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Si </a:t>
            </a:r>
            <a:r>
              <a:rPr i="1" lang="en" sz="2400">
                <a:solidFill>
                  <a:schemeClr val="dk1"/>
                </a:solidFill>
                <a:latin typeface="Roboto"/>
                <a:ea typeface="Roboto"/>
                <a:cs typeface="Roboto"/>
                <a:sym typeface="Roboto"/>
              </a:rPr>
              <a:t>r</a:t>
            </a:r>
            <a:r>
              <a:rPr lang="en" sz="2400">
                <a:solidFill>
                  <a:schemeClr val="dk1"/>
                </a:solidFill>
                <a:latin typeface="Roboto"/>
                <a:ea typeface="Roboto"/>
                <a:cs typeface="Roboto"/>
                <a:sym typeface="Roboto"/>
              </a:rPr>
              <a:t> = 0, no existe relación lineal. Pero esto no necesariamente implica que las variables son independientes: pueden existir todavía relaciones no lineales entre las dos variables.</a:t>
            </a:r>
            <a:endParaRPr sz="2400">
              <a:solidFill>
                <a:schemeClr val="dk1"/>
              </a:solidFill>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Si -1 &lt; </a:t>
            </a:r>
            <a:r>
              <a:rPr i="1" lang="en" sz="2400">
                <a:solidFill>
                  <a:schemeClr val="dk1"/>
                </a:solidFill>
                <a:latin typeface="Roboto"/>
                <a:ea typeface="Roboto"/>
                <a:cs typeface="Roboto"/>
                <a:sym typeface="Roboto"/>
              </a:rPr>
              <a:t>r</a:t>
            </a:r>
            <a:r>
              <a:rPr lang="en" sz="2400">
                <a:solidFill>
                  <a:schemeClr val="dk1"/>
                </a:solidFill>
                <a:latin typeface="Roboto"/>
                <a:ea typeface="Roboto"/>
                <a:cs typeface="Roboto"/>
                <a:sym typeface="Roboto"/>
              </a:rPr>
              <a:t> &lt; 0, existe una correlación negativa.</a:t>
            </a:r>
            <a:endParaRPr sz="2400">
              <a:solidFill>
                <a:schemeClr val="dk1"/>
              </a:solidFill>
              <a:latin typeface="Roboto"/>
              <a:ea typeface="Roboto"/>
              <a:cs typeface="Roboto"/>
              <a:sym typeface="Roboto"/>
            </a:endParaRPr>
          </a:p>
          <a:p>
            <a:pPr indent="-381000" lvl="0" marL="457200" rtl="0" algn="just">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Si </a:t>
            </a:r>
            <a:r>
              <a:rPr i="1" lang="en" sz="2400">
                <a:solidFill>
                  <a:schemeClr val="dk1"/>
                </a:solidFill>
                <a:latin typeface="Roboto"/>
                <a:ea typeface="Roboto"/>
                <a:cs typeface="Roboto"/>
                <a:sym typeface="Roboto"/>
              </a:rPr>
              <a:t>r</a:t>
            </a:r>
            <a:r>
              <a:rPr lang="en" sz="2400">
                <a:solidFill>
                  <a:schemeClr val="dk1"/>
                </a:solidFill>
                <a:latin typeface="Roboto"/>
                <a:ea typeface="Roboto"/>
                <a:cs typeface="Roboto"/>
                <a:sym typeface="Roboto"/>
              </a:rPr>
              <a:t> = -1, existe una correlación negativa perfecta. El índice indica una dependencia total entre las dos variables llamada </a:t>
            </a:r>
            <a:r>
              <a:rPr i="1" lang="en" sz="2400">
                <a:solidFill>
                  <a:schemeClr val="dk1"/>
                </a:solidFill>
                <a:latin typeface="Roboto"/>
                <a:ea typeface="Roboto"/>
                <a:cs typeface="Roboto"/>
                <a:sym typeface="Roboto"/>
              </a:rPr>
              <a:t>relación inversa</a:t>
            </a:r>
            <a:r>
              <a:rPr lang="en" sz="2400">
                <a:solidFill>
                  <a:schemeClr val="dk1"/>
                </a:solidFill>
                <a:latin typeface="Roboto"/>
                <a:ea typeface="Roboto"/>
                <a:cs typeface="Roboto"/>
                <a:sym typeface="Roboto"/>
              </a:rPr>
              <a:t>: cuando una de ellas aumenta, la otra disminuye en proporción constante.</a:t>
            </a:r>
            <a:endParaRPr sz="24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1800">
              <a:solidFill>
                <a:schemeClr val="dk1"/>
              </a:solidFill>
            </a:endParaRPr>
          </a:p>
          <a:p>
            <a:pPr indent="0" lvl="0" marL="0" rtl="0" algn="just">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76200" y="945371"/>
            <a:ext cx="9144002" cy="3557559"/>
          </a:xfrm>
          <a:prstGeom prst="rect">
            <a:avLst/>
          </a:prstGeom>
          <a:noFill/>
          <a:ln>
            <a:noFill/>
          </a:ln>
        </p:spPr>
      </p:pic>
      <p:sp>
        <p:nvSpPr>
          <p:cNvPr id="110" name="Google Shape;110;p20"/>
          <p:cNvSpPr txBox="1"/>
          <p:nvPr>
            <p:ph idx="1" type="subTitle"/>
          </p:nvPr>
        </p:nvSpPr>
        <p:spPr>
          <a:xfrm>
            <a:off x="5962875" y="2835675"/>
            <a:ext cx="3092700" cy="4164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a:t>¿Qué hacemos con estos datos?</a:t>
            </a:r>
            <a:endParaRPr/>
          </a:p>
        </p:txBody>
      </p:sp>
      <p:sp>
        <p:nvSpPr>
          <p:cNvPr id="111" name="Google Shape;111;p20"/>
          <p:cNvSpPr txBox="1"/>
          <p:nvPr>
            <p:ph type="title"/>
          </p:nvPr>
        </p:nvSpPr>
        <p:spPr>
          <a:xfrm>
            <a:off x="326551" y="8545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Clr>
                <a:schemeClr val="dk1"/>
              </a:buClr>
              <a:buSzPts val="1100"/>
              <a:buFont typeface="Arial"/>
              <a:buNone/>
            </a:pPr>
            <a:r>
              <a:rPr lang="en" sz="3300">
                <a:solidFill>
                  <a:schemeClr val="lt1"/>
                </a:solidFill>
              </a:rPr>
              <a:t>Miramos que datos tiene</a:t>
            </a:r>
            <a:endParaRPr sz="3300">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92"/>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Gráficamente</a:t>
            </a:r>
            <a:endParaRPr/>
          </a:p>
        </p:txBody>
      </p:sp>
      <p:sp>
        <p:nvSpPr>
          <p:cNvPr id="589" name="Google Shape;589;p92"/>
          <p:cNvSpPr txBox="1"/>
          <p:nvPr>
            <p:ph idx="1" type="subTitle"/>
          </p:nvPr>
        </p:nvSpPr>
        <p:spPr>
          <a:xfrm>
            <a:off x="326551" y="1347165"/>
            <a:ext cx="83271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t/>
            </a:r>
            <a:endParaRPr/>
          </a:p>
        </p:txBody>
      </p:sp>
      <p:pic>
        <p:nvPicPr>
          <p:cNvPr id="590" name="Google Shape;590;p92"/>
          <p:cNvPicPr preferRelativeResize="0"/>
          <p:nvPr/>
        </p:nvPicPr>
        <p:blipFill>
          <a:blip r:embed="rId3">
            <a:alphaModFix/>
          </a:blip>
          <a:stretch>
            <a:fillRect/>
          </a:stretch>
        </p:blipFill>
        <p:spPr>
          <a:xfrm>
            <a:off x="481900" y="1401875"/>
            <a:ext cx="7802950" cy="3074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93"/>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t>Coeficiente de correlación lineal. Spearman</a:t>
            </a:r>
            <a:endParaRPr sz="3000"/>
          </a:p>
        </p:txBody>
      </p:sp>
      <p:sp>
        <p:nvSpPr>
          <p:cNvPr id="596" name="Google Shape;596;p93"/>
          <p:cNvSpPr txBox="1"/>
          <p:nvPr>
            <p:ph idx="1" type="subTitle"/>
          </p:nvPr>
        </p:nvSpPr>
        <p:spPr>
          <a:xfrm>
            <a:off x="326550" y="1039925"/>
            <a:ext cx="8593200" cy="31842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2400">
                <a:latin typeface="Roboto"/>
                <a:ea typeface="Roboto"/>
                <a:cs typeface="Roboto"/>
                <a:sym typeface="Roboto"/>
              </a:rPr>
              <a:t>Sea ( X , Y ) una variable aleatoria bidimensional. Pero ahora no podemos afirmar que la distribución de la v.a. es normal o tenemos poco datos. Además nuestra variable es del tipo ordinal (una escala de valores). En estos casos podemos utilizar el coeficiente de Spearman. </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Este coeficiente analíticamente tiene un cálculo tedioso</a:t>
            </a:r>
            <a:endParaRPr sz="2400">
              <a:latin typeface="Roboto"/>
              <a:ea typeface="Roboto"/>
              <a:cs typeface="Roboto"/>
              <a:sym typeface="Roboto"/>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94"/>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t>Coeficiente de correlación lineal. Tau de Kendall</a:t>
            </a:r>
            <a:endParaRPr sz="3000"/>
          </a:p>
        </p:txBody>
      </p:sp>
      <p:sp>
        <p:nvSpPr>
          <p:cNvPr id="602" name="Google Shape;602;p94"/>
          <p:cNvSpPr txBox="1"/>
          <p:nvPr>
            <p:ph idx="1" type="subTitle"/>
          </p:nvPr>
        </p:nvSpPr>
        <p:spPr>
          <a:xfrm>
            <a:off x="326550" y="1039925"/>
            <a:ext cx="8593200" cy="31842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None/>
            </a:pPr>
            <a:r>
              <a:rPr lang="en" sz="2400">
                <a:latin typeface="Roboto"/>
                <a:ea typeface="Roboto"/>
                <a:cs typeface="Roboto"/>
                <a:sym typeface="Roboto"/>
              </a:rPr>
              <a:t>Tau de Kendall o como también es llamado, Coeficiente de Correlación por Rangos de Kendall, es una medida de asociación no paramétrica utilizada para estudiar variables cualitativas ordinales o de razón. Estas variables son distribuidas en categorías con varios niveles que cumplen un orden, por ejemplo, muy bajo, bajo, medio, alto y muy alto.</a:t>
            </a:r>
            <a:endParaRPr sz="2400">
              <a:latin typeface="Roboto"/>
              <a:ea typeface="Roboto"/>
              <a:cs typeface="Roboto"/>
              <a:sym typeface="Roboto"/>
            </a:endParaRPr>
          </a:p>
          <a:p>
            <a:pPr indent="0" lvl="0" marL="0" rtl="0" algn="just">
              <a:lnSpc>
                <a:spcPct val="150000"/>
              </a:lnSpc>
              <a:spcBef>
                <a:spcPts val="0"/>
              </a:spcBef>
              <a:spcAft>
                <a:spcPts val="0"/>
              </a:spcAft>
              <a:buClr>
                <a:schemeClr val="dk1"/>
              </a:buClr>
              <a:buSzPts val="1100"/>
              <a:buFont typeface="Arial"/>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5"/>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solidFill>
                  <a:schemeClr val="lt1"/>
                </a:solidFill>
              </a:rPr>
              <a:t>Coeficiente de correlación lineal. Tau de Kendall</a:t>
            </a:r>
            <a:endParaRPr/>
          </a:p>
        </p:txBody>
      </p:sp>
      <p:sp>
        <p:nvSpPr>
          <p:cNvPr id="608" name="Google Shape;608;p95"/>
          <p:cNvSpPr txBox="1"/>
          <p:nvPr>
            <p:ph idx="1" type="subTitle"/>
          </p:nvPr>
        </p:nvSpPr>
        <p:spPr>
          <a:xfrm>
            <a:off x="121175" y="382500"/>
            <a:ext cx="8832900" cy="45993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Clr>
                <a:schemeClr val="dk1"/>
              </a:buClr>
              <a:buSzPts val="1100"/>
              <a:buFont typeface="Arial"/>
              <a:buNone/>
            </a:pPr>
            <a:r>
              <a:rPr lang="en"/>
              <a:t>	 	 	 	</a:t>
            </a:r>
            <a:endParaRPr/>
          </a:p>
          <a:p>
            <a:pPr indent="-381000" lvl="0" marL="457200" rtl="0" algn="just">
              <a:lnSpc>
                <a:spcPct val="115000"/>
              </a:lnSpc>
              <a:spcBef>
                <a:spcPts val="3000"/>
              </a:spcBef>
              <a:spcAft>
                <a:spcPts val="0"/>
              </a:spcAft>
              <a:buSzPts val="2400"/>
              <a:buFont typeface="Roboto"/>
              <a:buChar char="●"/>
            </a:pPr>
            <a:r>
              <a:rPr lang="en" sz="2400">
                <a:latin typeface="Roboto"/>
                <a:ea typeface="Roboto"/>
                <a:cs typeface="Roboto"/>
                <a:sym typeface="Roboto"/>
              </a:rPr>
              <a:t>Sólo se puede aplicar a partir de tablas cuadradas.</a:t>
            </a:r>
            <a:endParaRPr sz="2400">
              <a:latin typeface="Roboto"/>
              <a:ea typeface="Roboto"/>
              <a:cs typeface="Roboto"/>
              <a:sym typeface="Roboto"/>
            </a:endParaRPr>
          </a:p>
          <a:p>
            <a:pPr indent="-381000" lvl="0" marL="457200" rtl="0" algn="just">
              <a:lnSpc>
                <a:spcPct val="115000"/>
              </a:lnSpc>
              <a:spcBef>
                <a:spcPts val="0"/>
              </a:spcBef>
              <a:spcAft>
                <a:spcPts val="0"/>
              </a:spcAft>
              <a:buSzPts val="2400"/>
              <a:buFont typeface="Roboto"/>
              <a:buChar char="●"/>
            </a:pPr>
            <a:r>
              <a:rPr lang="en" sz="2400">
                <a:latin typeface="Roboto"/>
                <a:ea typeface="Roboto"/>
                <a:cs typeface="Roboto"/>
                <a:sym typeface="Roboto"/>
              </a:rPr>
              <a:t> Las variables utilizadas deben ser de nivel ordinal, intervalo o razón Su resultado debe encontrarse en el rango de -1 a 1. </a:t>
            </a:r>
            <a:endParaRPr sz="2400">
              <a:latin typeface="Roboto"/>
              <a:ea typeface="Roboto"/>
              <a:cs typeface="Roboto"/>
              <a:sym typeface="Roboto"/>
            </a:endParaRPr>
          </a:p>
          <a:p>
            <a:pPr indent="-381000" lvl="0" marL="457200" rtl="0" algn="just">
              <a:lnSpc>
                <a:spcPct val="115000"/>
              </a:lnSpc>
              <a:spcBef>
                <a:spcPts val="0"/>
              </a:spcBef>
              <a:spcAft>
                <a:spcPts val="0"/>
              </a:spcAft>
              <a:buSzPts val="2400"/>
              <a:buFont typeface="Roboto"/>
              <a:buChar char="●"/>
            </a:pPr>
            <a:r>
              <a:rPr lang="en" sz="2400">
                <a:latin typeface="Roboto"/>
                <a:ea typeface="Roboto"/>
                <a:cs typeface="Roboto"/>
                <a:sym typeface="Roboto"/>
              </a:rPr>
              <a:t>Tiene sentido su aplicación, si las variables objeto de estudio no poseen una distribución poblacional conjunta normal</a:t>
            </a:r>
            <a:br>
              <a:rPr lang="en" sz="2400">
                <a:latin typeface="Roboto"/>
                <a:ea typeface="Roboto"/>
                <a:cs typeface="Roboto"/>
                <a:sym typeface="Roboto"/>
              </a:rPr>
            </a:br>
            <a:endParaRPr sz="2400">
              <a:latin typeface="Roboto"/>
              <a:ea typeface="Roboto"/>
              <a:cs typeface="Roboto"/>
              <a:sym typeface="Roboto"/>
            </a:endParaRPr>
          </a:p>
          <a:p>
            <a:pPr indent="0" lvl="0" marL="0" rtl="0" algn="just">
              <a:lnSpc>
                <a:spcPct val="115000"/>
              </a:lnSpc>
              <a:spcBef>
                <a:spcPts val="3000"/>
              </a:spcBef>
              <a:spcAft>
                <a:spcPts val="0"/>
              </a:spcAft>
              <a:buClr>
                <a:schemeClr val="dk1"/>
              </a:buClr>
              <a:buSzPts val="1100"/>
              <a:buFont typeface="Arial"/>
              <a:buNone/>
            </a:pPr>
            <a:r>
              <a:t/>
            </a:r>
            <a:endParaRPr sz="2400">
              <a:latin typeface="Roboto"/>
              <a:ea typeface="Roboto"/>
              <a:cs typeface="Roboto"/>
              <a:sym typeface="Roboto"/>
            </a:endParaRPr>
          </a:p>
          <a:p>
            <a:pPr indent="0" lvl="0" marL="0" rtl="0" algn="just">
              <a:lnSpc>
                <a:spcPct val="115000"/>
              </a:lnSpc>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96"/>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t>Coeficiente de correlación lineal. Cálculos</a:t>
            </a:r>
            <a:endParaRPr sz="3000"/>
          </a:p>
        </p:txBody>
      </p:sp>
      <p:sp>
        <p:nvSpPr>
          <p:cNvPr id="614" name="Google Shape;614;p96"/>
          <p:cNvSpPr txBox="1"/>
          <p:nvPr>
            <p:ph idx="1" type="subTitle"/>
          </p:nvPr>
        </p:nvSpPr>
        <p:spPr>
          <a:xfrm>
            <a:off x="326550" y="1039925"/>
            <a:ext cx="8593200" cy="31842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Pandas hace que encontrar correlaciones sea extremadamente fácil. Podemos usar el método corr para calcular la correlación por pares de columnas usando los métodos de Pearson, Kendall o Spearman. En este punto, debe tener una hipótesis bien formulada o al menos una idea de lo que le gustaría probar o refutar con la ayuda de correlaciones y saber en que situaciones que coeficientes</a:t>
            </a:r>
            <a:endParaRPr sz="24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1800">
              <a:solidFill>
                <a:schemeClr val="dk1"/>
              </a:solidFill>
            </a:endParaRPr>
          </a:p>
          <a:p>
            <a:pPr indent="0" lvl="0" marL="0" rtl="0" algn="just">
              <a:spcBef>
                <a:spcPts val="0"/>
              </a:spcBef>
              <a:spcAft>
                <a:spcPts val="0"/>
              </a:spcAft>
              <a:buNone/>
            </a:pPr>
            <a:r>
              <a:t/>
            </a:r>
            <a:endParaRPr sz="2400">
              <a:latin typeface="Roboto"/>
              <a:ea typeface="Roboto"/>
              <a:cs typeface="Roboto"/>
              <a:sym typeface="Roboto"/>
            </a:endParaRPr>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97"/>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t>Coeficiente de correlación lineal. Spearman</a:t>
            </a:r>
            <a:endParaRPr sz="3000"/>
          </a:p>
        </p:txBody>
      </p:sp>
      <p:sp>
        <p:nvSpPr>
          <p:cNvPr id="620" name="Google Shape;620;p97"/>
          <p:cNvSpPr txBox="1"/>
          <p:nvPr>
            <p:ph idx="1" type="subTitle"/>
          </p:nvPr>
        </p:nvSpPr>
        <p:spPr>
          <a:xfrm>
            <a:off x="326550" y="1039925"/>
            <a:ext cx="8593200" cy="31842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import pandas as pd</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df = pd.read_csv("midataset.csv")</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df.corr(method ='</a:t>
            </a:r>
            <a:r>
              <a:rPr lang="en" sz="2400">
                <a:solidFill>
                  <a:schemeClr val="dk1"/>
                </a:solidFill>
                <a:latin typeface="Roboto"/>
                <a:ea typeface="Roboto"/>
                <a:cs typeface="Roboto"/>
                <a:sym typeface="Roboto"/>
              </a:rPr>
              <a:t>pearson'</a:t>
            </a:r>
            <a:r>
              <a:rPr lang="en"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df.corr(method ='spearman')</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df.corr(method ='kendall')</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0" lvl="0" marL="0" rtl="0" algn="just">
              <a:spcBef>
                <a:spcPts val="0"/>
              </a:spcBef>
              <a:spcAft>
                <a:spcPts val="0"/>
              </a:spcAft>
              <a:buNone/>
            </a:pPr>
            <a:r>
              <a:t/>
            </a:r>
            <a:endParaRPr sz="2400">
              <a:solidFill>
                <a:schemeClr val="dk1"/>
              </a:solidFill>
              <a:latin typeface="Roboto"/>
              <a:ea typeface="Roboto"/>
              <a:cs typeface="Roboto"/>
              <a:sym typeface="Roboto"/>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t/>
            </a:r>
            <a:endParaRPr sz="2400">
              <a:latin typeface="Roboto"/>
              <a:ea typeface="Roboto"/>
              <a:cs typeface="Roboto"/>
              <a:sym typeface="Roboto"/>
            </a:endParaRPr>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98"/>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3000"/>
              <a:t>Coeficiente de correlación lineal. Spearman</a:t>
            </a:r>
            <a:endParaRPr sz="3000"/>
          </a:p>
        </p:txBody>
      </p:sp>
      <p:sp>
        <p:nvSpPr>
          <p:cNvPr id="626" name="Google Shape;626;p98"/>
          <p:cNvSpPr txBox="1"/>
          <p:nvPr>
            <p:ph idx="1" type="subTitle"/>
          </p:nvPr>
        </p:nvSpPr>
        <p:spPr>
          <a:xfrm>
            <a:off x="326550" y="1039925"/>
            <a:ext cx="8593200" cy="3184200"/>
          </a:xfrm>
          <a:prstGeom prst="rect">
            <a:avLst/>
          </a:prstGeom>
        </p:spPr>
        <p:txBody>
          <a:bodyPr anchorCtr="0" anchor="t" bIns="76025" lIns="76025" spcFirstLastPara="1" rIns="76025" wrap="square" tIns="76025">
            <a:noAutofit/>
          </a:bodyPr>
          <a:lstStyle/>
          <a:p>
            <a:pPr indent="0" lvl="0" marL="0" rtl="0" algn="just">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import pandas as pd</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df = pd.read_csv("midataset.csv")</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df.corr(method ='pearson')</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df.corr(method ='spearman')</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lang="en" sz="2400">
                <a:solidFill>
                  <a:schemeClr val="dk1"/>
                </a:solidFill>
                <a:latin typeface="Roboto"/>
                <a:ea typeface="Roboto"/>
                <a:cs typeface="Roboto"/>
                <a:sym typeface="Roboto"/>
              </a:rPr>
              <a:t>df.corr(method ='kendall')</a:t>
            </a:r>
            <a:endParaRPr sz="24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0" lvl="0" marL="0" rtl="0" algn="just">
              <a:spcBef>
                <a:spcPts val="0"/>
              </a:spcBef>
              <a:spcAft>
                <a:spcPts val="0"/>
              </a:spcAft>
              <a:buNone/>
            </a:pPr>
            <a:r>
              <a:t/>
            </a:r>
            <a:endParaRPr sz="2400">
              <a:solidFill>
                <a:schemeClr val="dk1"/>
              </a:solidFill>
              <a:latin typeface="Roboto"/>
              <a:ea typeface="Roboto"/>
              <a:cs typeface="Roboto"/>
              <a:sym typeface="Roboto"/>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t/>
            </a:r>
            <a:endParaRPr sz="2400">
              <a:latin typeface="Roboto"/>
              <a:ea typeface="Roboto"/>
              <a:cs typeface="Roboto"/>
              <a:sym typeface="Roboto"/>
            </a:endParaRPr>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99"/>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a:t>No todo es magia</a:t>
            </a:r>
            <a:endParaRPr/>
          </a:p>
        </p:txBody>
      </p:sp>
      <p:sp>
        <p:nvSpPr>
          <p:cNvPr id="632" name="Google Shape;632;p99"/>
          <p:cNvSpPr txBox="1"/>
          <p:nvPr>
            <p:ph idx="1" type="subTitle"/>
          </p:nvPr>
        </p:nvSpPr>
        <p:spPr>
          <a:xfrm>
            <a:off x="408150" y="1088271"/>
            <a:ext cx="8327100" cy="18297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1800">
                <a:latin typeface="Roboto"/>
                <a:ea typeface="Roboto"/>
                <a:cs typeface="Roboto"/>
                <a:sym typeface="Roboto"/>
              </a:rPr>
              <a:t>Recuerden que la correlación no implica causalidad. Por ejemplo, si las ventas de helados están correlacionadas positivamente con los ataques de los tiburones a los nadadores, eso no significa que el consumo de helados de alguna manera hace que los tiburones ataquen. Otra variable, como el clima cálido, puede provocar un aumento tanto en las ventas de helados como en las visitas a las playas.</a:t>
            </a:r>
            <a:endParaRPr sz="1800">
              <a:latin typeface="Roboto"/>
              <a:ea typeface="Roboto"/>
              <a:cs typeface="Roboto"/>
              <a:sym typeface="Roboto"/>
            </a:endParaRPr>
          </a:p>
        </p:txBody>
      </p:sp>
      <p:pic>
        <p:nvPicPr>
          <p:cNvPr id="633" name="Google Shape;633;p99"/>
          <p:cNvPicPr preferRelativeResize="0"/>
          <p:nvPr/>
        </p:nvPicPr>
        <p:blipFill>
          <a:blip r:embed="rId3">
            <a:alphaModFix/>
          </a:blip>
          <a:stretch>
            <a:fillRect/>
          </a:stretch>
        </p:blipFill>
        <p:spPr>
          <a:xfrm>
            <a:off x="2559888" y="2679813"/>
            <a:ext cx="4524375" cy="18954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100"/>
          <p:cNvSpPr txBox="1"/>
          <p:nvPr>
            <p:ph idx="1" type="subTitle"/>
          </p:nvPr>
        </p:nvSpPr>
        <p:spPr>
          <a:xfrm>
            <a:off x="1741875" y="1899475"/>
            <a:ext cx="5938800" cy="1506600"/>
          </a:xfrm>
          <a:prstGeom prst="rect">
            <a:avLst/>
          </a:prstGeom>
        </p:spPr>
        <p:txBody>
          <a:bodyPr anchorCtr="0" anchor="t" bIns="76025" lIns="76025" spcFirstLastPara="1" rIns="76025" wrap="square" tIns="76025">
            <a:noAutofit/>
          </a:bodyPr>
          <a:lstStyle/>
          <a:p>
            <a:pPr indent="0" lvl="0" marL="0" rtl="0" algn="l">
              <a:spcBef>
                <a:spcPts val="0"/>
              </a:spcBef>
              <a:spcAft>
                <a:spcPts val="0"/>
              </a:spcAft>
              <a:buNone/>
            </a:pPr>
            <a:r>
              <a:rPr lang="en" sz="9600"/>
              <a:t>¿Dudas?</a:t>
            </a:r>
            <a:endParaRPr sz="9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26551" y="244939"/>
            <a:ext cx="8490300" cy="612300"/>
          </a:xfrm>
          <a:prstGeom prst="rect">
            <a:avLst/>
          </a:prstGeom>
        </p:spPr>
        <p:txBody>
          <a:bodyPr anchorCtr="0" anchor="b" bIns="76025" lIns="76025" spcFirstLastPara="1" rIns="76025" wrap="square" tIns="76025">
            <a:noAutofit/>
          </a:bodyPr>
          <a:lstStyle/>
          <a:p>
            <a:pPr indent="0" lvl="0" marL="0" rtl="0" algn="l">
              <a:spcBef>
                <a:spcPts val="0"/>
              </a:spcBef>
              <a:spcAft>
                <a:spcPts val="0"/>
              </a:spcAft>
              <a:buNone/>
            </a:pPr>
            <a:r>
              <a:rPr lang="en" sz="2400"/>
              <a:t>Distribución de frecuencias para variables cuantitativas</a:t>
            </a:r>
            <a:endParaRPr sz="2400"/>
          </a:p>
        </p:txBody>
      </p:sp>
      <p:sp>
        <p:nvSpPr>
          <p:cNvPr id="117" name="Google Shape;117;p21"/>
          <p:cNvSpPr txBox="1"/>
          <p:nvPr>
            <p:ph idx="1" type="subTitle"/>
          </p:nvPr>
        </p:nvSpPr>
        <p:spPr>
          <a:xfrm>
            <a:off x="326551" y="1142065"/>
            <a:ext cx="8327100" cy="3184200"/>
          </a:xfrm>
          <a:prstGeom prst="rect">
            <a:avLst/>
          </a:prstGeom>
        </p:spPr>
        <p:txBody>
          <a:bodyPr anchorCtr="0" anchor="t" bIns="76025" lIns="76025" spcFirstLastPara="1" rIns="76025" wrap="square" tIns="76025">
            <a:noAutofit/>
          </a:bodyPr>
          <a:lstStyle/>
          <a:p>
            <a:pPr indent="0" lvl="0" marL="0" rtl="0" algn="just">
              <a:spcBef>
                <a:spcPts val="0"/>
              </a:spcBef>
              <a:spcAft>
                <a:spcPts val="0"/>
              </a:spcAft>
              <a:buNone/>
            </a:pPr>
            <a:r>
              <a:rPr lang="en" sz="2400">
                <a:solidFill>
                  <a:schemeClr val="dk1"/>
                </a:solidFill>
                <a:latin typeface="Roboto"/>
                <a:ea typeface="Roboto"/>
                <a:cs typeface="Roboto"/>
                <a:sym typeface="Roboto"/>
              </a:rPr>
              <a:t>Un tema íntimamente relacionado con los histogramas son las tablas de distribución de frecuencia, en definitiva los histogramas no son más que gráficos de tablas de distribución de frecuencia. La distribución de frecuencia de una variable cuantitativa consiste en un resumen de la ocurrencia de un dato dentro de una colección de categorías que no se superponen. Estas categorías las vamos a poder armar según nuestra conveniencia y lo que queramos analizar.</a:t>
            </a:r>
            <a:endParaRPr sz="2400">
              <a:solidFill>
                <a:schemeClr val="dk1"/>
              </a:solidFill>
              <a:latin typeface="Roboto"/>
              <a:ea typeface="Roboto"/>
              <a:cs typeface="Roboto"/>
              <a:sym typeface="Roboto"/>
            </a:endParaRPr>
          </a:p>
          <a:p>
            <a:pPr indent="0" lvl="0" marL="0" rtl="0" algn="just">
              <a:spcBef>
                <a:spcPts val="0"/>
              </a:spcBef>
              <a:spcAft>
                <a:spcPts val="0"/>
              </a:spcAft>
              <a:buNone/>
            </a:pPr>
            <a:r>
              <a:t/>
            </a:r>
            <a:endParaRPr sz="24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